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21.xml" ContentType="application/vnd.openxmlformats-officedocument.presentationml.slide+xml"/>
  <Override PartName="/ppt/slides/slide31.xml" ContentType="application/vnd.openxmlformats-officedocument.presentationml.slide+xml"/>
  <Override PartName="/ppt/slides/slide29.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6" r:id="rId3"/>
    <p:sldId id="258" r:id="rId4"/>
    <p:sldId id="309" r:id="rId5"/>
    <p:sldId id="262" r:id="rId6"/>
    <p:sldId id="263" r:id="rId7"/>
    <p:sldId id="265" r:id="rId8"/>
    <p:sldId id="267" r:id="rId9"/>
    <p:sldId id="268" r:id="rId10"/>
    <p:sldId id="271" r:id="rId11"/>
    <p:sldId id="272" r:id="rId12"/>
    <p:sldId id="273" r:id="rId13"/>
    <p:sldId id="260" r:id="rId14"/>
    <p:sldId id="274" r:id="rId15"/>
    <p:sldId id="275" r:id="rId16"/>
    <p:sldId id="276" r:id="rId17"/>
    <p:sldId id="278" r:id="rId18"/>
    <p:sldId id="279" r:id="rId19"/>
    <p:sldId id="280" r:id="rId20"/>
    <p:sldId id="297" r:id="rId21"/>
    <p:sldId id="281" r:id="rId22"/>
    <p:sldId id="282" r:id="rId23"/>
    <p:sldId id="277" r:id="rId24"/>
    <p:sldId id="283" r:id="rId25"/>
    <p:sldId id="284" r:id="rId26"/>
    <p:sldId id="308" r:id="rId27"/>
    <p:sldId id="266" r:id="rId28"/>
    <p:sldId id="289" r:id="rId29"/>
    <p:sldId id="304" r:id="rId30"/>
    <p:sldId id="305" r:id="rId31"/>
    <p:sldId id="306" r:id="rId32"/>
    <p:sldId id="290" r:id="rId33"/>
    <p:sldId id="291" r:id="rId34"/>
    <p:sldId id="292" r:id="rId35"/>
    <p:sldId id="302" r:id="rId36"/>
    <p:sldId id="303" r:id="rId37"/>
    <p:sldId id="307" r:id="rId38"/>
    <p:sldId id="310" r:id="rId39"/>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000000"/>
    <a:srgbClr val="A40000"/>
    <a:srgbClr val="FFFFCC"/>
    <a:srgbClr val="996600"/>
    <a:srgbClr val="B60000"/>
    <a:srgbClr val="B20000"/>
    <a:srgbClr val="AC0000"/>
    <a:srgbClr val="B40000"/>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3" autoAdjust="0"/>
    <p:restoredTop sz="86611" autoAdjust="0"/>
  </p:normalViewPr>
  <p:slideViewPr>
    <p:cSldViewPr>
      <p:cViewPr>
        <p:scale>
          <a:sx n="43" d="100"/>
          <a:sy n="43" d="100"/>
        </p:scale>
        <p:origin x="3488" y="2440"/>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9" Type="http://schemas.openxmlformats.org/officeDocument/2006/relationships/slide" Target="slides/slide28.xml"/><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1" Type="http://schemas.openxmlformats.org/officeDocument/2006/relationships/slideMaster" Target="slideMasters/slideMaster1.xml"/><Relationship Id="rId32" Type="http://schemas.openxmlformats.org/officeDocument/2006/relationships/slide" Target="slides/slide3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23" Type="http://schemas.openxmlformats.org/officeDocument/2006/relationships/slide" Target="slides/slide22.xml"/><Relationship Id="rId28" Type="http://schemas.openxmlformats.org/officeDocument/2006/relationships/slide" Target="slides/slide27.xml"/><Relationship Id="rId5" Type="http://schemas.openxmlformats.org/officeDocument/2006/relationships/slide" Target="slides/slide4.xml"/><Relationship Id="rId36" Type="http://schemas.openxmlformats.org/officeDocument/2006/relationships/slide" Target="slides/slide35.xml"/><Relationship Id="rId15" Type="http://schemas.openxmlformats.org/officeDocument/2006/relationships/slide" Target="slides/slide14.xml"/><Relationship Id="rId31" Type="http://schemas.openxmlformats.org/officeDocument/2006/relationships/slide" Target="slides/slide30.xml"/><Relationship Id="rId10" Type="http://schemas.openxmlformats.org/officeDocument/2006/relationships/slide" Target="slides/slide9.xml"/><Relationship Id="rId19" Type="http://schemas.openxmlformats.org/officeDocument/2006/relationships/slide" Target="slides/slide18.xml"/><Relationship Id="rId44" Type="http://schemas.openxmlformats.org/officeDocument/2006/relationships/customXml" Target="../customXml/item1.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slide" Target="slides/slide29.xml"/><Relationship Id="rId9" Type="http://schemas.openxmlformats.org/officeDocument/2006/relationships/slide" Target="slides/slide8.xml"/><Relationship Id="rId35" Type="http://schemas.openxmlformats.org/officeDocument/2006/relationships/slide" Target="slides/slide34.xml"/><Relationship Id="rId14" Type="http://schemas.openxmlformats.org/officeDocument/2006/relationships/slide" Target="slides/slide13.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25" Type="http://schemas.openxmlformats.org/officeDocument/2006/relationships/slide" Target="slides/slide24.xml"/><Relationship Id="rId33" Type="http://schemas.openxmlformats.org/officeDocument/2006/relationships/slide" Target="slides/slide32.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slide" Target="slides/slide37.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83"/>
            <a:ext cx="5829300" cy="2123369"/>
          </a:xfrm>
        </p:spPr>
        <p:txBody>
          <a:bodyPr/>
          <a:lstStyle/>
          <a:p>
            <a:r>
              <a:rPr lang="en-US" smtClean="0"/>
              <a:t>Click to edit Master title style</a:t>
            </a:r>
            <a:endParaRPr lang="en-GB"/>
          </a:p>
        </p:txBody>
      </p:sp>
      <p:sp>
        <p:nvSpPr>
          <p:cNvPr id="3" name="Subtitle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8D9394F-F412-4105-8C24-225CE9A460B7}" type="datetimeFigureOut">
              <a:rPr lang="en-GB" smtClean="0"/>
              <a:t>28/09/2017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40BE0E-8E77-4D29-ACE4-CEB84DE280FF}" type="slidenum">
              <a:rPr lang="en-GB" smtClean="0"/>
              <a:t>‹#›</a:t>
            </a:fld>
            <a:endParaRPr lang="en-GB"/>
          </a:p>
        </p:txBody>
      </p:sp>
    </p:spTree>
    <p:extLst>
      <p:ext uri="{BB962C8B-B14F-4D97-AF65-F5344CB8AC3E}">
        <p14:creationId xmlns:p14="http://schemas.microsoft.com/office/powerpoint/2010/main" val="1096174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8D9394F-F412-4105-8C24-225CE9A460B7}" type="datetimeFigureOut">
              <a:rPr lang="en-GB" smtClean="0"/>
              <a:t>28/09/2017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40BE0E-8E77-4D29-ACE4-CEB84DE280FF}" type="slidenum">
              <a:rPr lang="en-GB" smtClean="0"/>
              <a:t>‹#›</a:t>
            </a:fld>
            <a:endParaRPr lang="en-GB"/>
          </a:p>
        </p:txBody>
      </p:sp>
    </p:spTree>
    <p:extLst>
      <p:ext uri="{BB962C8B-B14F-4D97-AF65-F5344CB8AC3E}">
        <p14:creationId xmlns:p14="http://schemas.microsoft.com/office/powerpoint/2010/main" val="2110964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529697"/>
            <a:ext cx="1157288" cy="112680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57176" y="529697"/>
            <a:ext cx="3357563" cy="11268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8D9394F-F412-4105-8C24-225CE9A460B7}" type="datetimeFigureOut">
              <a:rPr lang="en-GB" smtClean="0"/>
              <a:t>28/09/2017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40BE0E-8E77-4D29-ACE4-CEB84DE280FF}" type="slidenum">
              <a:rPr lang="en-GB" smtClean="0"/>
              <a:t>‹#›</a:t>
            </a:fld>
            <a:endParaRPr lang="en-GB"/>
          </a:p>
        </p:txBody>
      </p:sp>
    </p:spTree>
    <p:extLst>
      <p:ext uri="{BB962C8B-B14F-4D97-AF65-F5344CB8AC3E}">
        <p14:creationId xmlns:p14="http://schemas.microsoft.com/office/powerpoint/2010/main" val="691438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8D9394F-F412-4105-8C24-225CE9A460B7}" type="datetimeFigureOut">
              <a:rPr lang="en-GB" smtClean="0"/>
              <a:t>28/09/2017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40BE0E-8E77-4D29-ACE4-CEB84DE280FF}" type="slidenum">
              <a:rPr lang="en-GB" smtClean="0"/>
              <a:t>‹#›</a:t>
            </a:fld>
            <a:endParaRPr lang="en-GB"/>
          </a:p>
        </p:txBody>
      </p:sp>
    </p:spTree>
    <p:extLst>
      <p:ext uri="{BB962C8B-B14F-4D97-AF65-F5344CB8AC3E}">
        <p14:creationId xmlns:p14="http://schemas.microsoft.com/office/powerpoint/2010/main" val="2171309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2"/>
            <a:ext cx="5829300" cy="1967442"/>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541735" y="4198587"/>
            <a:ext cx="5829300" cy="21669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D9394F-F412-4105-8C24-225CE9A460B7}" type="datetimeFigureOut">
              <a:rPr lang="en-GB" smtClean="0"/>
              <a:t>28/09/2017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40BE0E-8E77-4D29-ACE4-CEB84DE280FF}" type="slidenum">
              <a:rPr lang="en-GB" smtClean="0"/>
              <a:t>‹#›</a:t>
            </a:fld>
            <a:endParaRPr lang="en-GB"/>
          </a:p>
        </p:txBody>
      </p:sp>
    </p:spTree>
    <p:extLst>
      <p:ext uri="{BB962C8B-B14F-4D97-AF65-F5344CB8AC3E}">
        <p14:creationId xmlns:p14="http://schemas.microsoft.com/office/powerpoint/2010/main" val="2355512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57176" y="3081867"/>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2628901" y="3081867"/>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8D9394F-F412-4105-8C24-225CE9A460B7}" type="datetimeFigureOut">
              <a:rPr lang="en-GB" smtClean="0"/>
              <a:t>28/09/2017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40BE0E-8E77-4D29-ACE4-CEB84DE280FF}" type="slidenum">
              <a:rPr lang="en-GB" smtClean="0"/>
              <a:t>‹#›</a:t>
            </a:fld>
            <a:endParaRPr lang="en-GB"/>
          </a:p>
        </p:txBody>
      </p:sp>
    </p:spTree>
    <p:extLst>
      <p:ext uri="{BB962C8B-B14F-4D97-AF65-F5344CB8AC3E}">
        <p14:creationId xmlns:p14="http://schemas.microsoft.com/office/powerpoint/2010/main" val="2428568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6699"/>
            <a:ext cx="6172200" cy="1651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3483770"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8D9394F-F412-4105-8C24-225CE9A460B7}" type="datetimeFigureOut">
              <a:rPr lang="en-GB" smtClean="0"/>
              <a:t>28/09/2017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740BE0E-8E77-4D29-ACE4-CEB84DE280FF}" type="slidenum">
              <a:rPr lang="en-GB" smtClean="0"/>
              <a:t>‹#›</a:t>
            </a:fld>
            <a:endParaRPr lang="en-GB"/>
          </a:p>
        </p:txBody>
      </p:sp>
    </p:spTree>
    <p:extLst>
      <p:ext uri="{BB962C8B-B14F-4D97-AF65-F5344CB8AC3E}">
        <p14:creationId xmlns:p14="http://schemas.microsoft.com/office/powerpoint/2010/main" val="19209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8D9394F-F412-4105-8C24-225CE9A460B7}" type="datetimeFigureOut">
              <a:rPr lang="en-GB" smtClean="0"/>
              <a:t>28/09/2017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740BE0E-8E77-4D29-ACE4-CEB84DE280FF}" type="slidenum">
              <a:rPr lang="en-GB" smtClean="0"/>
              <a:t>‹#›</a:t>
            </a:fld>
            <a:endParaRPr lang="en-GB"/>
          </a:p>
        </p:txBody>
      </p:sp>
    </p:spTree>
    <p:extLst>
      <p:ext uri="{BB962C8B-B14F-4D97-AF65-F5344CB8AC3E}">
        <p14:creationId xmlns:p14="http://schemas.microsoft.com/office/powerpoint/2010/main" val="175704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9394F-F412-4105-8C24-225CE9A460B7}" type="datetimeFigureOut">
              <a:rPr lang="en-GB" smtClean="0"/>
              <a:t>28/09/2017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740BE0E-8E77-4D29-ACE4-CEB84DE280FF}" type="slidenum">
              <a:rPr lang="en-GB" smtClean="0"/>
              <a:t>‹#›</a:t>
            </a:fld>
            <a:endParaRPr lang="en-GB"/>
          </a:p>
        </p:txBody>
      </p:sp>
    </p:spTree>
    <p:extLst>
      <p:ext uri="{BB962C8B-B14F-4D97-AF65-F5344CB8AC3E}">
        <p14:creationId xmlns:p14="http://schemas.microsoft.com/office/powerpoint/2010/main" val="3427395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94406"/>
            <a:ext cx="2256235" cy="167851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2681288"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342901"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D9394F-F412-4105-8C24-225CE9A460B7}" type="datetimeFigureOut">
              <a:rPr lang="en-GB" smtClean="0"/>
              <a:t>28/09/2017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40BE0E-8E77-4D29-ACE4-CEB84DE280FF}" type="slidenum">
              <a:rPr lang="en-GB" smtClean="0"/>
              <a:t>‹#›</a:t>
            </a:fld>
            <a:endParaRPr lang="en-GB"/>
          </a:p>
        </p:txBody>
      </p:sp>
    </p:spTree>
    <p:extLst>
      <p:ext uri="{BB962C8B-B14F-4D97-AF65-F5344CB8AC3E}">
        <p14:creationId xmlns:p14="http://schemas.microsoft.com/office/powerpoint/2010/main" val="2199434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1"/>
            <a:ext cx="4114800" cy="818622"/>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344216" y="7752823"/>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D9394F-F412-4105-8C24-225CE9A460B7}" type="datetimeFigureOut">
              <a:rPr lang="en-GB" smtClean="0"/>
              <a:t>28/09/2017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40BE0E-8E77-4D29-ACE4-CEB84DE280FF}" type="slidenum">
              <a:rPr lang="en-GB" smtClean="0"/>
              <a:t>‹#›</a:t>
            </a:fld>
            <a:endParaRPr lang="en-GB"/>
          </a:p>
        </p:txBody>
      </p:sp>
    </p:spTree>
    <p:extLst>
      <p:ext uri="{BB962C8B-B14F-4D97-AF65-F5344CB8AC3E}">
        <p14:creationId xmlns:p14="http://schemas.microsoft.com/office/powerpoint/2010/main" val="32489918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342900" y="9181396"/>
            <a:ext cx="1600200" cy="527402"/>
          </a:xfrm>
          <a:prstGeom prst="rect">
            <a:avLst/>
          </a:prstGeom>
        </p:spPr>
        <p:txBody>
          <a:bodyPr vert="horz" lIns="91440" tIns="45720" rIns="91440" bIns="45720" rtlCol="0" anchor="ctr"/>
          <a:lstStyle>
            <a:lvl1pPr algn="l">
              <a:defRPr sz="1200">
                <a:solidFill>
                  <a:schemeClr val="tx1">
                    <a:tint val="75000"/>
                  </a:schemeClr>
                </a:solidFill>
              </a:defRPr>
            </a:lvl1pPr>
          </a:lstStyle>
          <a:p>
            <a:fld id="{48D9394F-F412-4105-8C24-225CE9A460B7}" type="datetimeFigureOut">
              <a:rPr lang="en-GB" smtClean="0"/>
              <a:t>28/09/2017</a:t>
            </a:fld>
            <a:endParaRPr lang="en-GB"/>
          </a:p>
        </p:txBody>
      </p:sp>
      <p:sp>
        <p:nvSpPr>
          <p:cNvPr id="5" name="Footer Placeholder 4"/>
          <p:cNvSpPr>
            <a:spLocks noGrp="1"/>
          </p:cNvSpPr>
          <p:nvPr>
            <p:ph type="ftr" sz="quarter" idx="3"/>
          </p:nvPr>
        </p:nvSpPr>
        <p:spPr>
          <a:xfrm>
            <a:off x="2343150" y="9181396"/>
            <a:ext cx="2171700" cy="52740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9181396"/>
            <a:ext cx="1600200" cy="527402"/>
          </a:xfrm>
          <a:prstGeom prst="rect">
            <a:avLst/>
          </a:prstGeom>
        </p:spPr>
        <p:txBody>
          <a:bodyPr vert="horz" lIns="91440" tIns="45720" rIns="91440" bIns="45720" rtlCol="0" anchor="ctr"/>
          <a:lstStyle>
            <a:lvl1pPr algn="r">
              <a:defRPr sz="1200">
                <a:solidFill>
                  <a:schemeClr val="tx1">
                    <a:tint val="75000"/>
                  </a:schemeClr>
                </a:solidFill>
              </a:defRPr>
            </a:lvl1pPr>
          </a:lstStyle>
          <a:p>
            <a:fld id="{8740BE0E-8E77-4D29-ACE4-CEB84DE280FF}" type="slidenum">
              <a:rPr lang="en-GB" smtClean="0"/>
              <a:t>‹#›</a:t>
            </a:fld>
            <a:endParaRPr lang="en-GB"/>
          </a:p>
        </p:txBody>
      </p:sp>
    </p:spTree>
    <p:extLst>
      <p:ext uri="{BB962C8B-B14F-4D97-AF65-F5344CB8AC3E}">
        <p14:creationId xmlns:p14="http://schemas.microsoft.com/office/powerpoint/2010/main" val="1948037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0.jpeg"/><Relationship Id="rId6" Type="http://schemas.openxmlformats.org/officeDocument/2006/relationships/image" Target="../media/image21.png"/><Relationship Id="rId7"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1.jpeg"/><Relationship Id="rId7"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1" Type="http://schemas.openxmlformats.org/officeDocument/2006/relationships/image" Target="../media/image38.jpeg"/><Relationship Id="rId12"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 Id="rId9" Type="http://schemas.openxmlformats.org/officeDocument/2006/relationships/image" Target="../media/image36.jpeg"/><Relationship Id="rId10"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40.jpeg"/><Relationship Id="rId6" Type="http://schemas.microsoft.com/office/2007/relationships/hdphoto" Target="../media/hdphoto2.wdp"/><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4" Type="http://schemas.microsoft.com/office/2007/relationships/hdphoto" Target="../media/hdphoto3.wdp"/><Relationship Id="rId5" Type="http://schemas.openxmlformats.org/officeDocument/2006/relationships/image" Target="../media/image45.jpeg"/><Relationship Id="rId6" Type="http://schemas.openxmlformats.org/officeDocument/2006/relationships/image" Target="../media/image46.jpeg"/><Relationship Id="rId7" Type="http://schemas.microsoft.com/office/2007/relationships/hdphoto" Target="../media/hdphoto4.wdp"/><Relationship Id="rId8" Type="http://schemas.openxmlformats.org/officeDocument/2006/relationships/image" Target="../media/image5.png"/><Relationship Id="rId9"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47.png"/><Relationship Id="rId6" Type="http://schemas.openxmlformats.org/officeDocument/2006/relationships/image" Target="../media/image48.jpeg"/><Relationship Id="rId7" Type="http://schemas.openxmlformats.org/officeDocument/2006/relationships/image" Target="../media/image49.png"/><Relationship Id="rId8" Type="http://schemas.microsoft.com/office/2007/relationships/hdphoto" Target="../media/hdphoto5.wdp"/><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56.png"/><Relationship Id="rId6" Type="http://schemas.openxmlformats.org/officeDocument/2006/relationships/image" Target="../media/image57.jpeg"/><Relationship Id="rId7"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1" Type="http://schemas.openxmlformats.org/officeDocument/2006/relationships/image" Target="../media/image68.png"/><Relationship Id="rId12" Type="http://schemas.openxmlformats.org/officeDocument/2006/relationships/image" Target="../media/image69.png"/><Relationship Id="rId13" Type="http://schemas.openxmlformats.org/officeDocument/2006/relationships/image" Target="../media/image70.png"/><Relationship Id="rId14"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hyperlink" Target="https://schoolgardening.rhs.org.uk/resources/info-sheet/plants-for-a-sensory-garden" TargetMode="External"/><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1.png"/><Relationship Id="rId6" Type="http://schemas.openxmlformats.org/officeDocument/2006/relationships/hyperlink" Target="http://www.carneycastle.com/Caerphilly/" TargetMode="External"/><Relationship Id="rId7" Type="http://schemas.openxmlformats.org/officeDocument/2006/relationships/hyperlink" Target="https://www.youtube.com/watch?v=h7Sb529wNhs" TargetMode="External"/><Relationship Id="rId8" Type="http://schemas.openxmlformats.org/officeDocument/2006/relationships/hyperlink" Target="https://www.youtube.com/watch?v=BVo1JxIhN7Y" TargetMode="External"/><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1.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1.png"/><Relationship Id="rId6" Type="http://schemas.openxmlformats.org/officeDocument/2006/relationships/hyperlink" Target="http://www.bats.org.uk/data/files/Origami_Bat.pdf" TargetMode="External"/><Relationship Id="rId7" Type="http://schemas.openxmlformats.org/officeDocument/2006/relationships/hyperlink" Target="http://www.bbc.co.uk/nature/life/Horseshoe_bat#p00gfxhp,http://www.bats.org.uk/pages/listen_to_and_watch_bats.html" TargetMode="External"/><Relationship Id="rId8" Type="http://schemas.openxmlformats.org/officeDocument/2006/relationships/hyperlink" Target="http://devonbatproject.org/find-the-perfect-roost-game/" TargetMode="External"/><Relationship Id="rId9" Type="http://schemas.openxmlformats.org/officeDocument/2006/relationships/hyperlink" Target="http://devonbatproject.org/wp-content/uploads/2016/07/Stars-of-the-Night-Sky-booklet.pdf" TargetMode="External"/><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9.jpeg"/><Relationship Id="rId5" Type="http://schemas.openxmlformats.org/officeDocument/2006/relationships/image" Target="../media/image32.png"/><Relationship Id="rId6"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jpeg"/><Relationship Id="rId10"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mailto:info@cardigancastle.com" TargetMode="External"/><Relationship Id="rId5" Type="http://schemas.openxmlformats.org/officeDocument/2006/relationships/image" Target="../media/image88.png"/><Relationship Id="rId6" Type="http://schemas.openxmlformats.org/officeDocument/2006/relationships/hyperlink" Target="https://www.gov.uk/government/uploads/system/uploads/attachment_data/file/375951/Education_and_Teaching.pdf" TargetMode="External"/><Relationship Id="rId7" Type="http://schemas.openxmlformats.org/officeDocument/2006/relationships/hyperlink" Target="http://copyrightuser.org/topics/education/" TargetMode="External"/><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11.jpeg"/><Relationship Id="rId7" Type="http://schemas.microsoft.com/office/2007/relationships/hdphoto" Target="../media/hdphoto1.wdp"/><Relationship Id="rId8" Type="http://schemas.openxmlformats.org/officeDocument/2006/relationships/hyperlink" Target="http://cardigan-maritime.com/through-the-ages/ports-and-trades.html" TargetMode="External"/><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amun\Documents\Claire's Files\Cardigan Castle Project\Cardigan-Castle-Logo.png"/>
          <p:cNvPicPr/>
          <p:nvPr/>
        </p:nvPicPr>
        <p:blipFill>
          <a:blip r:embed="rId2" cstate="print">
            <a:extLst>
              <a:ext uri="{28A0092B-C50C-407E-A947-70E740481C1C}">
                <a14:useLocalDpi xmlns:a14="http://schemas.microsoft.com/office/drawing/2010/main"/>
              </a:ext>
            </a:extLst>
          </a:blip>
          <a:srcRect/>
          <a:stretch>
            <a:fillRect/>
          </a:stretch>
        </p:blipFill>
        <p:spPr bwMode="auto">
          <a:xfrm>
            <a:off x="2204864" y="699531"/>
            <a:ext cx="3600400" cy="4397486"/>
          </a:xfrm>
          <a:prstGeom prst="rect">
            <a:avLst/>
          </a:prstGeom>
          <a:noFill/>
          <a:ln>
            <a:noFill/>
          </a:ln>
        </p:spPr>
      </p:pic>
      <p:sp>
        <p:nvSpPr>
          <p:cNvPr id="4" name="Text Box 2"/>
          <p:cNvSpPr txBox="1">
            <a:spLocks noChangeArrowheads="1"/>
          </p:cNvSpPr>
          <p:nvPr/>
        </p:nvSpPr>
        <p:spPr bwMode="auto">
          <a:xfrm>
            <a:off x="2204864" y="5313040"/>
            <a:ext cx="3600400" cy="1482163"/>
          </a:xfrm>
          <a:prstGeom prst="rect">
            <a:avLst/>
          </a:prstGeom>
          <a:solidFill>
            <a:srgbClr val="FFFFFF"/>
          </a:solidFill>
          <a:ln w="9525">
            <a:solidFill>
              <a:schemeClr val="bg1">
                <a:lumMod val="95000"/>
              </a:schemeClr>
            </a:solidFill>
            <a:miter lim="800000"/>
            <a:headEnd/>
            <a:tailEnd/>
          </a:ln>
        </p:spPr>
        <p:txBody>
          <a:bodyPr rot="0" vert="horz" wrap="square" lIns="91440" tIns="45720" rIns="91440" bIns="45720" anchor="t" anchorCtr="0">
            <a:noAutofit/>
          </a:bodyPr>
          <a:lstStyle/>
          <a:p>
            <a:pPr algn="ctr">
              <a:spcAft>
                <a:spcPts val="0"/>
              </a:spcAft>
            </a:pP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3000" dirty="0">
                <a:ln w="9525" cap="rnd" cmpd="sng" algn="ctr">
                  <a:solidFill>
                    <a:srgbClr val="D9D9D9"/>
                  </a:solidFill>
                  <a:prstDash val="solid"/>
                  <a:bevel/>
                </a:ln>
                <a:effectLst/>
                <a:latin typeface="Trebuchet MS"/>
                <a:ea typeface="Calibri"/>
                <a:cs typeface="Times New Roman"/>
              </a:rPr>
              <a:t>Foundation Phase Education Resource</a:t>
            </a:r>
            <a:endParaRPr lang="en-GB" sz="3000" dirty="0">
              <a:effectLst/>
              <a:latin typeface="Calibri"/>
              <a:ea typeface="Calibri"/>
              <a:cs typeface="Times New Roman"/>
            </a:endParaRPr>
          </a:p>
          <a:p>
            <a:pPr algn="ctr">
              <a:spcAft>
                <a:spcPts val="0"/>
              </a:spcAft>
            </a:pP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6770" y="720468"/>
            <a:ext cx="1342070" cy="607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9210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988840" y="272480"/>
            <a:ext cx="2160240" cy="3047835"/>
            <a:chOff x="0" y="0"/>
            <a:chExt cx="3318387" cy="5014452"/>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3318387" cy="1253613"/>
            </a:xfrm>
            <a:prstGeom prst="rect">
              <a:avLst/>
            </a:prstGeom>
            <a:ln>
              <a:noFill/>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1253613"/>
              <a:ext cx="3318387" cy="1253613"/>
            </a:xfrm>
            <a:prstGeom prst="rect">
              <a:avLst/>
            </a:prstGeom>
            <a:ln>
              <a:noFill/>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2507226"/>
              <a:ext cx="3318387" cy="1253613"/>
            </a:xfrm>
            <a:prstGeom prst="rect">
              <a:avLst/>
            </a:prstGeom>
            <a:ln>
              <a:noFill/>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3760839"/>
              <a:ext cx="3318387" cy="1253613"/>
            </a:xfrm>
            <a:prstGeom prst="rect">
              <a:avLst/>
            </a:prstGeom>
            <a:ln>
              <a:noFill/>
            </a:ln>
            <a:extLst>
              <a:ext uri="{53640926-AAD7-44D8-BBD7-CCE9431645EC}">
                <a14:shadowObscured xmlns:a14="http://schemas.microsoft.com/office/drawing/2010/main"/>
              </a:ext>
            </a:extLst>
          </p:spPr>
        </p:pic>
      </p:grpSp>
      <p:sp>
        <p:nvSpPr>
          <p:cNvPr id="5" name="Text Box 2"/>
          <p:cNvSpPr txBox="1">
            <a:spLocks noChangeArrowheads="1"/>
          </p:cNvSpPr>
          <p:nvPr/>
        </p:nvSpPr>
        <p:spPr bwMode="auto">
          <a:xfrm>
            <a:off x="1988840" y="263149"/>
            <a:ext cx="2160240" cy="3047835"/>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lvl="0"/>
            <a:r>
              <a:rPr lang="en-GB" sz="1100" dirty="0">
                <a:effectLst/>
                <a:latin typeface="Calibri"/>
                <a:ea typeface="Calibri"/>
                <a:cs typeface="Times New Roman"/>
              </a:rPr>
              <a:t> </a:t>
            </a:r>
            <a:r>
              <a:rPr lang="en-GB" sz="1600" b="1" dirty="0">
                <a:solidFill>
                  <a:prstClr val="black"/>
                </a:solidFill>
                <a:latin typeface="Trebuchet MS" panose="020B0603020202020204" pitchFamily="34" charset="0"/>
                <a:ea typeface="Calibri"/>
                <a:cs typeface="Times New Roman"/>
              </a:rPr>
              <a:t>STOP 6</a:t>
            </a:r>
            <a:r>
              <a:rPr lang="en-GB" sz="1600" b="1" dirty="0" smtClean="0">
                <a:solidFill>
                  <a:prstClr val="black"/>
                </a:solidFill>
                <a:latin typeface="Trebuchet MS" panose="020B0603020202020204" pitchFamily="34" charset="0"/>
                <a:ea typeface="Calibri"/>
                <a:cs typeface="Times New Roman"/>
              </a:rPr>
              <a:t>:</a:t>
            </a:r>
            <a:endParaRPr lang="en-GB" sz="1600" b="1" dirty="0">
              <a:solidFill>
                <a:prstClr val="black"/>
              </a:solidFill>
              <a:latin typeface="Trebuchet MS" panose="020B0603020202020204" pitchFamily="34" charset="0"/>
              <a:ea typeface="Calibri"/>
              <a:cs typeface="Times New Roman"/>
            </a:endParaRPr>
          </a:p>
          <a:p>
            <a:pPr lvl="0"/>
            <a:r>
              <a:rPr lang="en-GB" sz="1600" dirty="0" smtClean="0">
                <a:solidFill>
                  <a:prstClr val="black"/>
                </a:solidFill>
                <a:latin typeface="Trebuchet MS" panose="020B0603020202020204" pitchFamily="34" charset="0"/>
                <a:ea typeface="Calibri"/>
                <a:cs typeface="Times New Roman"/>
              </a:rPr>
              <a:t>The Turkey Oak</a:t>
            </a:r>
          </a:p>
          <a:p>
            <a:pPr lvl="0"/>
            <a:endParaRPr lang="en-GB" sz="1600" dirty="0" smtClean="0">
              <a:solidFill>
                <a:prstClr val="black"/>
              </a:solidFill>
              <a:latin typeface="Trebuchet MS" panose="020B0603020202020204" pitchFamily="34" charset="0"/>
              <a:ea typeface="Calibri"/>
              <a:cs typeface="Times New Roman"/>
            </a:endParaRPr>
          </a:p>
          <a:p>
            <a:pPr lvl="0"/>
            <a:r>
              <a:rPr lang="en-GB" sz="1600" dirty="0" smtClean="0">
                <a:solidFill>
                  <a:prstClr val="black"/>
                </a:solidFill>
                <a:latin typeface="Trebuchet MS" panose="020B0603020202020204" pitchFamily="34" charset="0"/>
                <a:ea typeface="Calibri"/>
                <a:cs typeface="Times New Roman"/>
              </a:rPr>
              <a:t>This is a rare type of tree planted in 1805 to decorate the garden. The Turkey Oak standing before you is older than  the one planted in Kew Gardens. </a:t>
            </a:r>
          </a:p>
          <a:p>
            <a:pPr lvl="0"/>
            <a:endParaRPr lang="en-GB" sz="1600" dirty="0" smtClean="0">
              <a:solidFill>
                <a:prstClr val="black"/>
              </a:solidFill>
              <a:latin typeface="Trebuchet MS" panose="020B0603020202020204" pitchFamily="34" charset="0"/>
              <a:ea typeface="Calibri"/>
              <a:cs typeface="Times New Roman"/>
            </a:endParaRPr>
          </a:p>
          <a:p>
            <a:pPr>
              <a:spcAft>
                <a:spcPts val="0"/>
              </a:spcAft>
            </a:pPr>
            <a:endParaRPr lang="en-GB" sz="1100" dirty="0">
              <a:effectLst/>
              <a:latin typeface="Calibri"/>
              <a:ea typeface="Calibri"/>
              <a:cs typeface="Times New Roman"/>
            </a:endParaRPr>
          </a:p>
          <a:p>
            <a:pPr>
              <a:spcAft>
                <a:spcPts val="0"/>
              </a:spcAft>
            </a:pPr>
            <a:endParaRPr lang="en-GB" sz="1100" dirty="0">
              <a:effectLst/>
              <a:latin typeface="Trebuchet MS" panose="020B0603020202020204" pitchFamily="34" charset="0"/>
              <a:ea typeface="Calibri"/>
              <a:cs typeface="Times New Roman"/>
            </a:endParaRPr>
          </a:p>
        </p:txBody>
      </p:sp>
      <p:sp>
        <p:nvSpPr>
          <p:cNvPr id="17" name="Text Box 2"/>
          <p:cNvSpPr txBox="1">
            <a:spLocks noChangeArrowheads="1"/>
          </p:cNvSpPr>
          <p:nvPr/>
        </p:nvSpPr>
        <p:spPr bwMode="auto">
          <a:xfrm>
            <a:off x="279632" y="3460958"/>
            <a:ext cx="6317720" cy="2068106"/>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lnSpc>
                <a:spcPct val="150000"/>
              </a:lnSpc>
              <a:spcAft>
                <a:spcPts val="0"/>
              </a:spcAft>
            </a:pPr>
            <a:r>
              <a:rPr lang="en-GB" sz="1600" dirty="0" smtClean="0">
                <a:effectLst/>
                <a:latin typeface="Trebuchet MS" panose="020B0603020202020204" pitchFamily="34" charset="0"/>
                <a:ea typeface="Calibri"/>
                <a:cs typeface="Times New Roman"/>
              </a:rPr>
              <a:t>There are 3 important things trees need to grow. They are</a:t>
            </a:r>
            <a:endParaRPr lang="en-GB" sz="600" dirty="0" smtClean="0">
              <a:effectLst/>
              <a:latin typeface="Trebuchet MS" panose="020B0603020202020204" pitchFamily="34" charset="0"/>
              <a:ea typeface="Calibri"/>
              <a:cs typeface="Times New Roman"/>
            </a:endParaRPr>
          </a:p>
          <a:p>
            <a:pPr>
              <a:lnSpc>
                <a:spcPct val="200000"/>
              </a:lnSpc>
              <a:spcAft>
                <a:spcPts val="0"/>
              </a:spcAft>
            </a:pPr>
            <a:r>
              <a:rPr lang="en-GB" sz="1600" dirty="0" smtClean="0">
                <a:effectLst/>
                <a:latin typeface="Trebuchet MS" panose="020B0603020202020204" pitchFamily="34" charset="0"/>
                <a:ea typeface="Calibri"/>
                <a:cs typeface="Times New Roman"/>
              </a:rPr>
              <a:t>               ___ ___ ___ ,                          ___ ___ ___ ___ ___,</a:t>
            </a:r>
          </a:p>
          <a:p>
            <a:pPr>
              <a:lnSpc>
                <a:spcPct val="200000"/>
              </a:lnSpc>
              <a:spcAft>
                <a:spcPts val="0"/>
              </a:spcAft>
            </a:pPr>
            <a:endParaRPr lang="en-GB" sz="1600" dirty="0">
              <a:latin typeface="Trebuchet MS" panose="020B0603020202020204" pitchFamily="34" charset="0"/>
              <a:ea typeface="Calibri"/>
              <a:cs typeface="Times New Roman"/>
            </a:endParaRPr>
          </a:p>
          <a:p>
            <a:pPr>
              <a:lnSpc>
                <a:spcPct val="200000"/>
              </a:lnSpc>
              <a:spcAft>
                <a:spcPts val="0"/>
              </a:spcAft>
            </a:pPr>
            <a:r>
              <a:rPr lang="en-GB" sz="1600" dirty="0" smtClean="0">
                <a:effectLst/>
                <a:latin typeface="Trebuchet MS" panose="020B0603020202020204" pitchFamily="34" charset="0"/>
                <a:ea typeface="Calibri"/>
                <a:cs typeface="Times New Roman"/>
              </a:rPr>
              <a:t>    and                ___ ___ ___ ___ . </a:t>
            </a:r>
            <a:endParaRPr lang="en-GB" sz="1600" dirty="0">
              <a:effectLst/>
              <a:latin typeface="Trebuchet MS" panose="020B0603020202020204" pitchFamily="34" charset="0"/>
              <a:ea typeface="Calibri"/>
              <a:cs typeface="Times New Roman"/>
            </a:endParaRPr>
          </a:p>
        </p:txBody>
      </p:sp>
      <p:sp>
        <p:nvSpPr>
          <p:cNvPr id="18" name="Text Box 2"/>
          <p:cNvSpPr txBox="1">
            <a:spLocks noChangeArrowheads="1"/>
          </p:cNvSpPr>
          <p:nvPr/>
        </p:nvSpPr>
        <p:spPr bwMode="auto">
          <a:xfrm>
            <a:off x="279632" y="5673080"/>
            <a:ext cx="6317720" cy="3960440"/>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1600" dirty="0" smtClean="0">
              <a:latin typeface="Trebuchet MS" panose="020B0603020202020204" pitchFamily="34" charset="0"/>
              <a:ea typeface="Calibri"/>
              <a:cs typeface="Times New Roman"/>
            </a:endParaRPr>
          </a:p>
          <a:p>
            <a:pPr>
              <a:spcAft>
                <a:spcPts val="0"/>
              </a:spcAft>
            </a:pPr>
            <a:endParaRPr lang="en-GB" sz="1400" dirty="0" smtClean="0">
              <a:latin typeface="Trebuchet MS" panose="020B0603020202020204" pitchFamily="34" charset="0"/>
              <a:ea typeface="Calibri"/>
              <a:cs typeface="Times New Roman"/>
            </a:endParaRPr>
          </a:p>
          <a:p>
            <a:pPr algn="ctr">
              <a:spcAft>
                <a:spcPts val="0"/>
              </a:spcAft>
            </a:pPr>
            <a:r>
              <a:rPr lang="en-GB" dirty="0" smtClean="0">
                <a:latin typeface="Trebuchet MS" panose="020B0603020202020204" pitchFamily="34" charset="0"/>
                <a:ea typeface="Calibri"/>
                <a:cs typeface="Times New Roman"/>
              </a:rPr>
              <a:t>Draw the Turkey Oak</a:t>
            </a:r>
          </a:p>
        </p:txBody>
      </p:sp>
      <p:pic>
        <p:nvPicPr>
          <p:cNvPr id="4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144" y="238546"/>
            <a:ext cx="1560375" cy="305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Users\camun\Documents\Claire's Files\Cardigan Castle Project\Cardigan-Castle-Logo.png"/>
          <p:cNvPicPr/>
          <p:nvPr/>
        </p:nvPicPr>
        <p:blipFill>
          <a:blip r:embed="rId4" cstate="print">
            <a:extLst>
              <a:ext uri="{28A0092B-C50C-407E-A947-70E740481C1C}">
                <a14:useLocalDpi xmlns:a14="http://schemas.microsoft.com/office/drawing/2010/main"/>
              </a:ext>
            </a:extLst>
          </a:blip>
          <a:srcRect/>
          <a:stretch>
            <a:fillRect/>
          </a:stretch>
        </p:blipFill>
        <p:spPr bwMode="auto">
          <a:xfrm>
            <a:off x="433849" y="433325"/>
            <a:ext cx="1202964" cy="1363072"/>
          </a:xfrm>
          <a:prstGeom prst="rect">
            <a:avLst/>
          </a:prstGeom>
          <a:noFill/>
          <a:ln>
            <a:noFill/>
          </a:ln>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29570" y="272480"/>
            <a:ext cx="2267782" cy="3047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Sun 18"/>
          <p:cNvSpPr/>
          <p:nvPr/>
        </p:nvSpPr>
        <p:spPr>
          <a:xfrm>
            <a:off x="404664" y="3872880"/>
            <a:ext cx="792088" cy="720080"/>
          </a:xfrm>
          <a:prstGeom prst="su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31" name="Picture 17" descr="Image result for soil clipart black and white"/>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52736" y="4577334"/>
            <a:ext cx="818703" cy="807714"/>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Image result for water droplets clipart black and white"/>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636912" y="3944888"/>
            <a:ext cx="1440160" cy="64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2430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916832" y="272480"/>
            <a:ext cx="2304256" cy="3047835"/>
            <a:chOff x="0" y="0"/>
            <a:chExt cx="3318387" cy="5014452"/>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3318387" cy="1253613"/>
            </a:xfrm>
            <a:prstGeom prst="rect">
              <a:avLst/>
            </a:prstGeom>
            <a:ln>
              <a:noFill/>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1253613"/>
              <a:ext cx="3318387" cy="1253613"/>
            </a:xfrm>
            <a:prstGeom prst="rect">
              <a:avLst/>
            </a:prstGeom>
            <a:ln>
              <a:noFill/>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2507226"/>
              <a:ext cx="3318387" cy="1253613"/>
            </a:xfrm>
            <a:prstGeom prst="rect">
              <a:avLst/>
            </a:prstGeom>
            <a:ln>
              <a:noFill/>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3760839"/>
              <a:ext cx="3318387" cy="1253613"/>
            </a:xfrm>
            <a:prstGeom prst="rect">
              <a:avLst/>
            </a:prstGeom>
            <a:ln>
              <a:noFill/>
            </a:ln>
            <a:extLst>
              <a:ext uri="{53640926-AAD7-44D8-BBD7-CCE9431645EC}">
                <a14:shadowObscured xmlns:a14="http://schemas.microsoft.com/office/drawing/2010/main"/>
              </a:ext>
            </a:extLst>
          </p:spPr>
        </p:pic>
      </p:grpSp>
      <p:sp>
        <p:nvSpPr>
          <p:cNvPr id="5" name="Text Box 2"/>
          <p:cNvSpPr txBox="1">
            <a:spLocks noChangeArrowheads="1"/>
          </p:cNvSpPr>
          <p:nvPr/>
        </p:nvSpPr>
        <p:spPr bwMode="auto">
          <a:xfrm>
            <a:off x="1916832" y="263149"/>
            <a:ext cx="2304256" cy="3047835"/>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lvl="0"/>
            <a:r>
              <a:rPr lang="en-GB" sz="1100" dirty="0">
                <a:effectLst/>
                <a:latin typeface="Calibri"/>
                <a:ea typeface="Calibri"/>
                <a:cs typeface="Times New Roman"/>
              </a:rPr>
              <a:t> </a:t>
            </a:r>
            <a:r>
              <a:rPr lang="en-GB" sz="1600" b="1" dirty="0">
                <a:solidFill>
                  <a:prstClr val="black"/>
                </a:solidFill>
                <a:latin typeface="Trebuchet MS" panose="020B0603020202020204" pitchFamily="34" charset="0"/>
                <a:ea typeface="Calibri"/>
                <a:cs typeface="Times New Roman"/>
              </a:rPr>
              <a:t>STOP </a:t>
            </a:r>
            <a:r>
              <a:rPr lang="en-GB" sz="1600" b="1" dirty="0" smtClean="0">
                <a:solidFill>
                  <a:prstClr val="black"/>
                </a:solidFill>
                <a:latin typeface="Trebuchet MS" panose="020B0603020202020204" pitchFamily="34" charset="0"/>
                <a:ea typeface="Calibri"/>
                <a:cs typeface="Times New Roman"/>
              </a:rPr>
              <a:t>7: </a:t>
            </a:r>
          </a:p>
          <a:p>
            <a:pPr lvl="0"/>
            <a:r>
              <a:rPr lang="en-GB" sz="1600" dirty="0" smtClean="0">
                <a:solidFill>
                  <a:prstClr val="black"/>
                </a:solidFill>
                <a:latin typeface="Trebuchet MS" panose="020B0603020202020204" pitchFamily="34" charset="0"/>
                <a:ea typeface="Calibri"/>
                <a:cs typeface="Times New Roman"/>
              </a:rPr>
              <a:t>Northeast Prison Tower</a:t>
            </a:r>
          </a:p>
          <a:p>
            <a:pPr lvl="0"/>
            <a:endParaRPr lang="en-GB" sz="1600" dirty="0">
              <a:solidFill>
                <a:prstClr val="black"/>
              </a:solidFill>
              <a:latin typeface="Trebuchet MS" panose="020B0603020202020204" pitchFamily="34" charset="0"/>
              <a:ea typeface="Calibri"/>
              <a:cs typeface="Times New Roman"/>
            </a:endParaRPr>
          </a:p>
          <a:p>
            <a:pPr lvl="0"/>
            <a:r>
              <a:rPr lang="en-GB" sz="1600" dirty="0" smtClean="0">
                <a:solidFill>
                  <a:prstClr val="black"/>
                </a:solidFill>
                <a:latin typeface="Trebuchet MS" panose="020B0603020202020204" pitchFamily="34" charset="0"/>
                <a:ea typeface="Calibri"/>
                <a:cs typeface="Times New Roman"/>
              </a:rPr>
              <a:t>You have arrived at the old Prison Tower. Prisoners were walked from the castle to the hill in the distance where they were hung on the gallows for all to see. </a:t>
            </a:r>
          </a:p>
          <a:p>
            <a:pPr>
              <a:spcAft>
                <a:spcPts val="0"/>
              </a:spcAft>
            </a:pPr>
            <a:endParaRPr lang="en-GB" sz="1100" dirty="0">
              <a:effectLst/>
              <a:latin typeface="Calibri"/>
              <a:ea typeface="Calibri"/>
              <a:cs typeface="Times New Roman"/>
            </a:endParaRPr>
          </a:p>
          <a:p>
            <a:pPr>
              <a:spcAft>
                <a:spcPts val="0"/>
              </a:spcAft>
            </a:pPr>
            <a:endParaRPr lang="en-GB" sz="1100" dirty="0">
              <a:effectLst/>
              <a:latin typeface="Trebuchet MS" panose="020B0603020202020204" pitchFamily="34" charset="0"/>
              <a:ea typeface="Calibri"/>
              <a:cs typeface="Times New Roman"/>
            </a:endParaRPr>
          </a:p>
        </p:txBody>
      </p:sp>
      <p:pic>
        <p:nvPicPr>
          <p:cNvPr id="4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144" y="238546"/>
            <a:ext cx="1560375" cy="305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Users\camun\Documents\Claire's Files\Cardigan Castle Project\Cardigan-Castle-Logo.png"/>
          <p:cNvPicPr/>
          <p:nvPr/>
        </p:nvPicPr>
        <p:blipFill>
          <a:blip r:embed="rId4" cstate="print">
            <a:extLst>
              <a:ext uri="{28A0092B-C50C-407E-A947-70E740481C1C}">
                <a14:useLocalDpi xmlns:a14="http://schemas.microsoft.com/office/drawing/2010/main"/>
              </a:ext>
            </a:extLst>
          </a:blip>
          <a:srcRect/>
          <a:stretch>
            <a:fillRect/>
          </a:stretch>
        </p:blipFill>
        <p:spPr bwMode="auto">
          <a:xfrm>
            <a:off x="416380" y="423994"/>
            <a:ext cx="1202964" cy="1363072"/>
          </a:xfrm>
          <a:prstGeom prst="rect">
            <a:avLst/>
          </a:prstGeom>
          <a:noFill/>
          <a:ln>
            <a:noFill/>
          </a:ln>
        </p:spPr>
      </p:pic>
      <p:pic>
        <p:nvPicPr>
          <p:cNvPr id="16" name="Picture 15"/>
          <p:cNvPicPr/>
          <p:nvPr/>
        </p:nvPicPr>
        <p:blipFill rotWithShape="1">
          <a:blip r:embed="rId5" cstate="print">
            <a:extLst>
              <a:ext uri="{28A0092B-C50C-407E-A947-70E740481C1C}">
                <a14:useLocalDpi xmlns:a14="http://schemas.microsoft.com/office/drawing/2010/main"/>
              </a:ext>
            </a:extLst>
          </a:blip>
          <a:srcRect/>
          <a:stretch/>
        </p:blipFill>
        <p:spPr bwMode="auto">
          <a:xfrm>
            <a:off x="281914" y="3440834"/>
            <a:ext cx="3939174" cy="1492040"/>
          </a:xfrm>
          <a:prstGeom prst="rect">
            <a:avLst/>
          </a:prstGeom>
          <a:ln>
            <a:noFill/>
          </a:ln>
          <a:extLst>
            <a:ext uri="{53640926-AAD7-44D8-BBD7-CCE9431645EC}">
              <a14:shadowObscured xmlns:a14="http://schemas.microsoft.com/office/drawing/2010/main"/>
            </a:ext>
          </a:extLst>
        </p:spPr>
      </p:pic>
      <p:sp>
        <p:nvSpPr>
          <p:cNvPr id="20" name="Text Box 2"/>
          <p:cNvSpPr txBox="1">
            <a:spLocks noChangeArrowheads="1"/>
          </p:cNvSpPr>
          <p:nvPr/>
        </p:nvSpPr>
        <p:spPr bwMode="auto">
          <a:xfrm>
            <a:off x="279632" y="3440833"/>
            <a:ext cx="3941456" cy="1512168"/>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endParaRPr lang="en-GB" sz="1400" dirty="0" smtClean="0">
              <a:latin typeface="Trebuchet MS" panose="020B0603020202020204" pitchFamily="34" charset="0"/>
              <a:ea typeface="Calibri"/>
              <a:cs typeface="Times New Roman"/>
            </a:endParaRPr>
          </a:p>
          <a:p>
            <a:pPr>
              <a:spcAft>
                <a:spcPts val="0"/>
              </a:spcAft>
            </a:pPr>
            <a:r>
              <a:rPr lang="en-GB" sz="1600" dirty="0" smtClean="0">
                <a:latin typeface="Trebuchet MS" panose="020B0603020202020204" pitchFamily="34" charset="0"/>
                <a:ea typeface="Calibri"/>
                <a:cs typeface="Times New Roman"/>
              </a:rPr>
              <a:t>Look over the tops of the houses to the hill in the distance. This is Banc Y Warren. Now draw a circle around it on the image below. </a:t>
            </a:r>
            <a:endParaRPr lang="en-GB" sz="1600" dirty="0">
              <a:effectLst/>
              <a:latin typeface="Trebuchet MS" panose="020B0603020202020204" pitchFamily="34" charset="0"/>
              <a:ea typeface="Calibri"/>
              <a:cs typeface="Times New Roman"/>
            </a:endParaRPr>
          </a:p>
        </p:txBody>
      </p:sp>
      <p:pic>
        <p:nvPicPr>
          <p:cNvPr id="6146"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293096" y="272481"/>
            <a:ext cx="2273374" cy="3047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81914" y="5075182"/>
            <a:ext cx="6284556" cy="448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334222" y="3440832"/>
            <a:ext cx="2232248" cy="1522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92154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988840" y="263150"/>
            <a:ext cx="1795040" cy="2529612"/>
            <a:chOff x="0" y="0"/>
            <a:chExt cx="3318387" cy="5014452"/>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3318387" cy="1253613"/>
            </a:xfrm>
            <a:prstGeom prst="rect">
              <a:avLst/>
            </a:prstGeom>
            <a:ln>
              <a:noFill/>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1253613"/>
              <a:ext cx="3318387" cy="1253613"/>
            </a:xfrm>
            <a:prstGeom prst="rect">
              <a:avLst/>
            </a:prstGeom>
            <a:ln>
              <a:noFill/>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2507226"/>
              <a:ext cx="3318387" cy="1253613"/>
            </a:xfrm>
            <a:prstGeom prst="rect">
              <a:avLst/>
            </a:prstGeom>
            <a:ln>
              <a:noFill/>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3760839"/>
              <a:ext cx="3318387" cy="1253613"/>
            </a:xfrm>
            <a:prstGeom prst="rect">
              <a:avLst/>
            </a:prstGeom>
            <a:ln>
              <a:noFill/>
            </a:ln>
            <a:extLst>
              <a:ext uri="{53640926-AAD7-44D8-BBD7-CCE9431645EC}">
                <a14:shadowObscured xmlns:a14="http://schemas.microsoft.com/office/drawing/2010/main"/>
              </a:ext>
            </a:extLst>
          </p:spPr>
        </p:pic>
      </p:grpSp>
      <p:sp>
        <p:nvSpPr>
          <p:cNvPr id="18" name="Text Box 2"/>
          <p:cNvSpPr txBox="1">
            <a:spLocks noChangeArrowheads="1"/>
          </p:cNvSpPr>
          <p:nvPr/>
        </p:nvSpPr>
        <p:spPr bwMode="auto">
          <a:xfrm>
            <a:off x="279632" y="2936776"/>
            <a:ext cx="6317720" cy="6768752"/>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1400" dirty="0" smtClean="0">
              <a:latin typeface="Trebuchet MS" panose="020B0603020202020204" pitchFamily="34" charset="0"/>
              <a:ea typeface="Calibri"/>
              <a:cs typeface="Times New Roman"/>
            </a:endParaRPr>
          </a:p>
          <a:p>
            <a:pPr algn="ctr">
              <a:spcAft>
                <a:spcPts val="0"/>
              </a:spcAft>
            </a:pPr>
            <a:r>
              <a:rPr lang="en-GB" dirty="0" smtClean="0">
                <a:latin typeface="Trebuchet MS" panose="020B0603020202020204" pitchFamily="34" charset="0"/>
                <a:ea typeface="Calibri"/>
                <a:cs typeface="Times New Roman"/>
              </a:rPr>
              <a:t>Use this space to make stone rubbings of the walls and try to get two from each period in history. Remember to be careful with your crayons when making your rubbings. </a:t>
            </a:r>
            <a:endParaRPr lang="en-GB" dirty="0">
              <a:effectLst/>
              <a:latin typeface="Trebuchet MS" panose="020B0603020202020204" pitchFamily="34" charset="0"/>
              <a:ea typeface="Calibri"/>
              <a:cs typeface="Times New Roman"/>
            </a:endParaRPr>
          </a:p>
        </p:txBody>
      </p:sp>
      <p:pic>
        <p:nvPicPr>
          <p:cNvPr id="4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144" y="238547"/>
            <a:ext cx="1560375" cy="2554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Users\camun\Documents\Claire's Files\Cardigan Castle Project\Cardigan-Castle-Logo.png"/>
          <p:cNvPicPr/>
          <p:nvPr/>
        </p:nvPicPr>
        <p:blipFill>
          <a:blip r:embed="rId4" cstate="print">
            <a:extLst>
              <a:ext uri="{28A0092B-C50C-407E-A947-70E740481C1C}">
                <a14:useLocalDpi xmlns:a14="http://schemas.microsoft.com/office/drawing/2010/main"/>
              </a:ext>
            </a:extLst>
          </a:blip>
          <a:srcRect/>
          <a:stretch>
            <a:fillRect/>
          </a:stretch>
        </p:blipFill>
        <p:spPr bwMode="auto">
          <a:xfrm>
            <a:off x="435889" y="416496"/>
            <a:ext cx="1202964" cy="1363072"/>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1407230343"/>
              </p:ext>
            </p:extLst>
          </p:nvPr>
        </p:nvGraphicFramePr>
        <p:xfrm>
          <a:off x="513184" y="3152800"/>
          <a:ext cx="5868144" cy="5400600"/>
        </p:xfrm>
        <a:graphic>
          <a:graphicData uri="http://schemas.openxmlformats.org/drawingml/2006/table">
            <a:tbl>
              <a:tblPr firstRow="1" bandRow="1">
                <a:tableStyleId>{2D5ABB26-0587-4C30-8999-92F81FD0307C}</a:tableStyleId>
              </a:tblPr>
              <a:tblGrid>
                <a:gridCol w="2934072"/>
                <a:gridCol w="2934072"/>
              </a:tblGrid>
              <a:tr h="2700300">
                <a:tc>
                  <a:txBody>
                    <a:bodyPr/>
                    <a:lstStyle/>
                    <a:p>
                      <a:pPr algn="ctr"/>
                      <a:r>
                        <a:rPr lang="en-GB" dirty="0" smtClean="0"/>
                        <a:t>Medieval</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smtClean="0"/>
                        <a:t>Medieval</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0300">
                <a:tc>
                  <a:txBody>
                    <a:bodyPr/>
                    <a:lstStyle/>
                    <a:p>
                      <a:pPr algn="ctr"/>
                      <a:r>
                        <a:rPr lang="en-GB" dirty="0" smtClean="0"/>
                        <a:t>Georgian</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smtClean="0"/>
                        <a:t>Georgian</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927346" y="238546"/>
            <a:ext cx="2670005" cy="2554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1988840" y="263149"/>
            <a:ext cx="1795040" cy="2529611"/>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lvl="0"/>
            <a:r>
              <a:rPr lang="en-GB" sz="1100" dirty="0">
                <a:effectLst/>
                <a:latin typeface="Calibri"/>
                <a:ea typeface="Calibri"/>
                <a:cs typeface="Times New Roman"/>
              </a:rPr>
              <a:t> </a:t>
            </a:r>
            <a:r>
              <a:rPr lang="en-GB" sz="1600" b="1" dirty="0">
                <a:solidFill>
                  <a:prstClr val="black"/>
                </a:solidFill>
                <a:latin typeface="Trebuchet MS" panose="020B0603020202020204" pitchFamily="34" charset="0"/>
                <a:ea typeface="Calibri"/>
                <a:cs typeface="Times New Roman"/>
              </a:rPr>
              <a:t>STOP </a:t>
            </a:r>
            <a:r>
              <a:rPr lang="en-GB" sz="1600" b="1" dirty="0" smtClean="0">
                <a:solidFill>
                  <a:prstClr val="black"/>
                </a:solidFill>
                <a:latin typeface="Trebuchet MS" panose="020B0603020202020204" pitchFamily="34" charset="0"/>
                <a:ea typeface="Calibri"/>
                <a:cs typeface="Times New Roman"/>
              </a:rPr>
              <a:t>8:</a:t>
            </a:r>
            <a:endParaRPr lang="en-GB" sz="1600" b="1" dirty="0">
              <a:solidFill>
                <a:prstClr val="black"/>
              </a:solidFill>
              <a:latin typeface="Trebuchet MS" panose="020B0603020202020204" pitchFamily="34" charset="0"/>
              <a:ea typeface="Calibri"/>
              <a:cs typeface="Times New Roman"/>
            </a:endParaRPr>
          </a:p>
          <a:p>
            <a:pPr lvl="0"/>
            <a:r>
              <a:rPr lang="en-GB" sz="1600" dirty="0" smtClean="0">
                <a:solidFill>
                  <a:prstClr val="black"/>
                </a:solidFill>
                <a:latin typeface="Trebuchet MS" panose="020B0603020202020204" pitchFamily="34" charset="0"/>
                <a:ea typeface="Calibri"/>
                <a:cs typeface="Times New Roman"/>
              </a:rPr>
              <a:t>The Stables</a:t>
            </a:r>
          </a:p>
          <a:p>
            <a:pPr lvl="0"/>
            <a:endParaRPr lang="en-GB" sz="1600" dirty="0">
              <a:solidFill>
                <a:prstClr val="black"/>
              </a:solidFill>
              <a:latin typeface="Trebuchet MS" panose="020B0603020202020204" pitchFamily="34" charset="0"/>
              <a:ea typeface="Calibri"/>
              <a:cs typeface="Times New Roman"/>
            </a:endParaRPr>
          </a:p>
          <a:p>
            <a:pPr lvl="0"/>
            <a:r>
              <a:rPr lang="en-GB" sz="1600" dirty="0" smtClean="0">
                <a:solidFill>
                  <a:prstClr val="black"/>
                </a:solidFill>
                <a:latin typeface="Trebuchet MS" panose="020B0603020202020204" pitchFamily="34" charset="0"/>
                <a:ea typeface="Calibri"/>
                <a:cs typeface="Times New Roman"/>
              </a:rPr>
              <a:t>This is a great spot to see all the different layers of history Cardigan Castle holds. </a:t>
            </a:r>
          </a:p>
          <a:p>
            <a:pPr lvl="0"/>
            <a:endParaRPr lang="en-GB" sz="1600" dirty="0" smtClean="0">
              <a:solidFill>
                <a:prstClr val="black"/>
              </a:solidFill>
              <a:latin typeface="Trebuchet MS" panose="020B0603020202020204" pitchFamily="34" charset="0"/>
              <a:ea typeface="Calibri"/>
              <a:cs typeface="Times New Roman"/>
            </a:endParaRPr>
          </a:p>
          <a:p>
            <a:pPr>
              <a:spcAft>
                <a:spcPts val="0"/>
              </a:spcAft>
            </a:pPr>
            <a:endParaRPr lang="en-GB" sz="1100" dirty="0">
              <a:effectLst/>
              <a:latin typeface="Calibri"/>
              <a:ea typeface="Calibri"/>
              <a:cs typeface="Times New Roman"/>
            </a:endParaRPr>
          </a:p>
          <a:p>
            <a:pPr>
              <a:spcAft>
                <a:spcPts val="0"/>
              </a:spcAft>
            </a:pPr>
            <a:endParaRPr lang="en-GB" sz="1100" dirty="0">
              <a:effectLst/>
              <a:latin typeface="Trebuchet MS" panose="020B0603020202020204" pitchFamily="34" charset="0"/>
              <a:ea typeface="Calibri"/>
              <a:cs typeface="Times New Roman"/>
            </a:endParaRPr>
          </a:p>
        </p:txBody>
      </p:sp>
    </p:spTree>
    <p:extLst>
      <p:ext uri="{BB962C8B-B14F-4D97-AF65-F5344CB8AC3E}">
        <p14:creationId xmlns:p14="http://schemas.microsoft.com/office/powerpoint/2010/main" val="5209653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43394" y="-3270119"/>
            <a:ext cx="360032"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5670029" y="3550514"/>
            <a:ext cx="939665" cy="2837178"/>
            <a:chOff x="0" y="0"/>
            <a:chExt cx="1592825" cy="4595556"/>
          </a:xfrm>
        </p:grpSpPr>
        <p:cxnSp>
          <p:nvCxnSpPr>
            <p:cNvPr id="16" name="Straight Connector 15"/>
            <p:cNvCxnSpPr/>
            <p:nvPr/>
          </p:nvCxnSpPr>
          <p:spPr>
            <a:xfrm flipH="1" flipV="1">
              <a:off x="796412" y="4173793"/>
              <a:ext cx="796167" cy="421475"/>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H="1">
              <a:off x="0" y="4173793"/>
              <a:ext cx="795656" cy="421702"/>
            </a:xfrm>
            <a:prstGeom prst="line">
              <a:avLst/>
            </a:prstGeom>
            <a:ln w="28575"/>
          </p:spPr>
          <p:style>
            <a:lnRef idx="1">
              <a:schemeClr val="dk1"/>
            </a:lnRef>
            <a:fillRef idx="0">
              <a:schemeClr val="dk1"/>
            </a:fillRef>
            <a:effectRef idx="0">
              <a:schemeClr val="dk1"/>
            </a:effectRef>
            <a:fontRef idx="minor">
              <a:schemeClr val="tx1"/>
            </a:fontRef>
          </p:style>
        </p:cxnSp>
        <p:grpSp>
          <p:nvGrpSpPr>
            <p:cNvPr id="18" name="Group 17"/>
            <p:cNvGrpSpPr/>
            <p:nvPr/>
          </p:nvGrpSpPr>
          <p:grpSpPr>
            <a:xfrm>
              <a:off x="0" y="0"/>
              <a:ext cx="1592825" cy="4595556"/>
              <a:chOff x="0" y="0"/>
              <a:chExt cx="1592825" cy="4595556"/>
            </a:xfrm>
          </p:grpSpPr>
          <p:sp>
            <p:nvSpPr>
              <p:cNvPr id="19" name="Rectangle 18"/>
              <p:cNvSpPr/>
              <p:nvPr/>
            </p:nvSpPr>
            <p:spPr>
              <a:xfrm>
                <a:off x="0" y="0"/>
                <a:ext cx="1592825" cy="45955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0" name="Straight Connector 19"/>
              <p:cNvCxnSpPr/>
              <p:nvPr/>
            </p:nvCxnSpPr>
            <p:spPr>
              <a:xfrm flipH="1">
                <a:off x="796412" y="427703"/>
                <a:ext cx="143" cy="3743386"/>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flipV="1">
                <a:off x="0" y="14748"/>
                <a:ext cx="795655" cy="421005"/>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781664" y="0"/>
                <a:ext cx="809768" cy="435753"/>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14748" y="796412"/>
                <a:ext cx="156083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a:off x="14748" y="1165122"/>
                <a:ext cx="156083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H="1">
                <a:off x="14748" y="1563329"/>
                <a:ext cx="157734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H="1">
                <a:off x="14748" y="1976283"/>
                <a:ext cx="156083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H="1">
                <a:off x="14748" y="2374490"/>
                <a:ext cx="157734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H="1">
                <a:off x="14748" y="442451"/>
                <a:ext cx="156146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a:off x="14748" y="4159045"/>
                <a:ext cx="1577340" cy="2540"/>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H="1">
                <a:off x="14748" y="3451122"/>
                <a:ext cx="157734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H="1">
                <a:off x="14748" y="3805083"/>
                <a:ext cx="157734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H="1">
                <a:off x="14748" y="3126658"/>
                <a:ext cx="157734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H="1">
                <a:off x="14748" y="2743200"/>
                <a:ext cx="1577340" cy="0"/>
              </a:xfrm>
              <a:prstGeom prst="line">
                <a:avLst/>
              </a:prstGeom>
              <a:ln w="28575"/>
            </p:spPr>
            <p:style>
              <a:lnRef idx="1">
                <a:schemeClr val="dk1"/>
              </a:lnRef>
              <a:fillRef idx="0">
                <a:schemeClr val="dk1"/>
              </a:fillRef>
              <a:effectRef idx="0">
                <a:schemeClr val="dk1"/>
              </a:effectRef>
              <a:fontRef idx="minor">
                <a:schemeClr val="tx1"/>
              </a:fontRef>
            </p:style>
          </p:cxnSp>
        </p:grpSp>
      </p:grpSp>
      <p:sp>
        <p:nvSpPr>
          <p:cNvPr id="5" name="Rounded Rectangle 4"/>
          <p:cNvSpPr/>
          <p:nvPr/>
        </p:nvSpPr>
        <p:spPr>
          <a:xfrm>
            <a:off x="372301" y="7329264"/>
            <a:ext cx="2342285" cy="1080120"/>
          </a:xfrm>
          <a:prstGeom prst="roundRect">
            <a:avLst/>
          </a:prstGeom>
          <a:no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100">
                <a:effectLst/>
                <a:ea typeface="Calibri"/>
                <a:cs typeface="Times New Roman"/>
              </a:rPr>
              <a:t> </a:t>
            </a:r>
          </a:p>
        </p:txBody>
      </p:sp>
      <p:sp>
        <p:nvSpPr>
          <p:cNvPr id="6" name="Rounded Rectangle 5"/>
          <p:cNvSpPr/>
          <p:nvPr/>
        </p:nvSpPr>
        <p:spPr>
          <a:xfrm>
            <a:off x="3234723" y="4592960"/>
            <a:ext cx="2001542" cy="2372454"/>
          </a:xfrm>
          <a:prstGeom prst="roundRect">
            <a:avLst/>
          </a:prstGeom>
          <a:no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100">
                <a:effectLst/>
                <a:ea typeface="Calibri"/>
                <a:cs typeface="Times New Roman"/>
              </a:rPr>
              <a:t> </a:t>
            </a:r>
          </a:p>
        </p:txBody>
      </p:sp>
      <p:sp>
        <p:nvSpPr>
          <p:cNvPr id="7" name="Rounded Rectangle 6"/>
          <p:cNvSpPr/>
          <p:nvPr/>
        </p:nvSpPr>
        <p:spPr>
          <a:xfrm>
            <a:off x="372302" y="4592960"/>
            <a:ext cx="2342285" cy="2376264"/>
          </a:xfrm>
          <a:prstGeom prst="roundRect">
            <a:avLst/>
          </a:prstGeom>
          <a:no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100">
                <a:effectLst/>
                <a:ea typeface="Calibri"/>
                <a:cs typeface="Times New Roman"/>
              </a:rPr>
              <a:t> </a:t>
            </a:r>
          </a:p>
        </p:txBody>
      </p:sp>
      <p:sp>
        <p:nvSpPr>
          <p:cNvPr id="8" name="Rounded Rectangle 7"/>
          <p:cNvSpPr/>
          <p:nvPr/>
        </p:nvSpPr>
        <p:spPr>
          <a:xfrm>
            <a:off x="3241788" y="7329264"/>
            <a:ext cx="2001542" cy="1080120"/>
          </a:xfrm>
          <a:prstGeom prst="roundRect">
            <a:avLst/>
          </a:prstGeom>
          <a:no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100">
                <a:effectLst/>
                <a:ea typeface="Calibri"/>
                <a:cs typeface="Times New Roman"/>
              </a:rPr>
              <a:t> </a:t>
            </a:r>
          </a:p>
        </p:txBody>
      </p:sp>
      <p:grpSp>
        <p:nvGrpSpPr>
          <p:cNvPr id="10" name="Group 9"/>
          <p:cNvGrpSpPr/>
          <p:nvPr/>
        </p:nvGrpSpPr>
        <p:grpSpPr>
          <a:xfrm>
            <a:off x="3212976" y="8553399"/>
            <a:ext cx="3463289" cy="720081"/>
            <a:chOff x="0" y="0"/>
            <a:chExt cx="3716594" cy="840658"/>
          </a:xfrm>
        </p:grpSpPr>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604684" y="-589936"/>
              <a:ext cx="825910" cy="2035278"/>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rot="16200000">
              <a:off x="2448233" y="-442452"/>
              <a:ext cx="825910" cy="1710813"/>
            </a:xfrm>
            <a:prstGeom prst="rect">
              <a:avLst/>
            </a:prstGeom>
            <a:ln>
              <a:noFill/>
            </a:ln>
            <a:extLst>
              <a:ext uri="{53640926-AAD7-44D8-BBD7-CCE9431645EC}">
                <a14:shadowObscured xmlns:a14="http://schemas.microsoft.com/office/drawing/2010/main"/>
              </a:ext>
            </a:extLst>
          </p:spPr>
        </p:pic>
      </p:grpSp>
      <p:grpSp>
        <p:nvGrpSpPr>
          <p:cNvPr id="11" name="Group 10"/>
          <p:cNvGrpSpPr/>
          <p:nvPr/>
        </p:nvGrpSpPr>
        <p:grpSpPr>
          <a:xfrm>
            <a:off x="194307" y="8429542"/>
            <a:ext cx="2520280" cy="757684"/>
            <a:chOff x="0" y="14748"/>
            <a:chExt cx="3023419" cy="825910"/>
          </a:xfrm>
        </p:grpSpPr>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592826" y="-589935"/>
              <a:ext cx="825909" cy="2035277"/>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rot="5400000">
              <a:off x="88490" y="-73742"/>
              <a:ext cx="825910" cy="1002890"/>
            </a:xfrm>
            <a:prstGeom prst="rect">
              <a:avLst/>
            </a:prstGeom>
            <a:ln>
              <a:noFill/>
            </a:ln>
            <a:extLst>
              <a:ext uri="{53640926-AAD7-44D8-BBD7-CCE9431645EC}">
                <a14:shadowObscured xmlns:a14="http://schemas.microsoft.com/office/drawing/2010/main"/>
              </a:ext>
            </a:extLst>
          </p:spPr>
        </p:pic>
      </p:grpSp>
      <p:sp>
        <p:nvSpPr>
          <p:cNvPr id="34" name="TextBox 33"/>
          <p:cNvSpPr txBox="1"/>
          <p:nvPr/>
        </p:nvSpPr>
        <p:spPr>
          <a:xfrm>
            <a:off x="83819" y="501278"/>
            <a:ext cx="6657549" cy="923330"/>
          </a:xfrm>
          <a:prstGeom prst="rect">
            <a:avLst/>
          </a:prstGeom>
          <a:noFill/>
        </p:spPr>
        <p:txBody>
          <a:bodyPr wrap="square" rtlCol="0">
            <a:spAutoFit/>
          </a:bodyPr>
          <a:lstStyle/>
          <a:p>
            <a:pPr algn="ctr"/>
            <a:r>
              <a:rPr lang="en-GB" b="1" dirty="0" smtClean="0">
                <a:latin typeface="Trebuchet MS" panose="020B0603020202020204" pitchFamily="34" charset="0"/>
              </a:rPr>
              <a:t>STOP 9: The Kitchen Gardens </a:t>
            </a:r>
          </a:p>
          <a:p>
            <a:pPr algn="ctr"/>
            <a:r>
              <a:rPr lang="en-GB" dirty="0" smtClean="0">
                <a:latin typeface="Trebuchet MS" panose="020B0603020202020204" pitchFamily="34" charset="0"/>
              </a:rPr>
              <a:t>We grow our own vegetables in the kitchen gardens. Can you see which ones? Draw what you see on the plan below.  </a:t>
            </a:r>
            <a:endParaRPr lang="en-GB" dirty="0">
              <a:latin typeface="Trebuchet MS" panose="020B0603020202020204" pitchFamily="34" charset="0"/>
            </a:endParaRPr>
          </a:p>
        </p:txBody>
      </p:sp>
      <p:sp>
        <p:nvSpPr>
          <p:cNvPr id="36" name="Rounded Rectangle 35"/>
          <p:cNvSpPr/>
          <p:nvPr/>
        </p:nvSpPr>
        <p:spPr>
          <a:xfrm>
            <a:off x="3241787" y="1784648"/>
            <a:ext cx="1994477" cy="2372454"/>
          </a:xfrm>
          <a:prstGeom prst="roundRect">
            <a:avLst/>
          </a:prstGeom>
          <a:no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100">
                <a:effectLst/>
                <a:ea typeface="Calibri"/>
                <a:cs typeface="Times New Roman"/>
              </a:rPr>
              <a:t> </a:t>
            </a:r>
          </a:p>
        </p:txBody>
      </p:sp>
      <p:sp>
        <p:nvSpPr>
          <p:cNvPr id="37" name="Rounded Rectangle 36"/>
          <p:cNvSpPr/>
          <p:nvPr/>
        </p:nvSpPr>
        <p:spPr>
          <a:xfrm>
            <a:off x="372302" y="1784648"/>
            <a:ext cx="2342285" cy="2376264"/>
          </a:xfrm>
          <a:prstGeom prst="roundRect">
            <a:avLst/>
          </a:prstGeom>
          <a:no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100">
                <a:effectLst/>
                <a:ea typeface="Calibri"/>
                <a:cs typeface="Times New Roman"/>
              </a:rPr>
              <a:t> </a:t>
            </a:r>
          </a:p>
        </p:txBody>
      </p:sp>
      <p:pic>
        <p:nvPicPr>
          <p:cNvPr id="38"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93103" y="6412426"/>
            <a:ext cx="282978"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28566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rotWithShape="1">
          <a:blip r:embed="rId2" cstate="print">
            <a:extLst>
              <a:ext uri="{28A0092B-C50C-407E-A947-70E740481C1C}">
                <a14:useLocalDpi xmlns:a14="http://schemas.microsoft.com/office/drawing/2010/main"/>
              </a:ext>
            </a:extLst>
          </a:blip>
          <a:srcRect/>
          <a:stretch/>
        </p:blipFill>
        <p:spPr bwMode="auto">
          <a:xfrm>
            <a:off x="255144" y="3715124"/>
            <a:ext cx="6294106" cy="1669924"/>
          </a:xfrm>
          <a:prstGeom prst="rect">
            <a:avLst/>
          </a:prstGeom>
          <a:ln>
            <a:noFill/>
          </a:ln>
          <a:extLst>
            <a:ext uri="{53640926-AAD7-44D8-BBD7-CCE9431645EC}">
              <a14:shadowObscured xmlns:a14="http://schemas.microsoft.com/office/drawing/2010/main"/>
            </a:ext>
          </a:extLst>
        </p:spPr>
      </p:pic>
      <p:sp>
        <p:nvSpPr>
          <p:cNvPr id="5" name="Text Box 2"/>
          <p:cNvSpPr txBox="1">
            <a:spLocks noChangeArrowheads="1"/>
          </p:cNvSpPr>
          <p:nvPr/>
        </p:nvSpPr>
        <p:spPr bwMode="auto">
          <a:xfrm>
            <a:off x="255145" y="3727410"/>
            <a:ext cx="6294105" cy="1657638"/>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600" b="1" dirty="0" smtClean="0">
                <a:solidFill>
                  <a:prstClr val="black"/>
                </a:solidFill>
                <a:latin typeface="Trebuchet MS" panose="020B0603020202020204" pitchFamily="34" charset="0"/>
                <a:ea typeface="Calibri"/>
                <a:cs typeface="Times New Roman"/>
              </a:rPr>
              <a:t>STOP 10: </a:t>
            </a:r>
            <a:r>
              <a:rPr lang="en-GB" sz="1600" dirty="0" smtClean="0">
                <a:solidFill>
                  <a:prstClr val="black"/>
                </a:solidFill>
                <a:latin typeface="Trebuchet MS" panose="020B0603020202020204" pitchFamily="34" charset="0"/>
                <a:ea typeface="Calibri"/>
                <a:cs typeface="Times New Roman"/>
              </a:rPr>
              <a:t>North Tower and the Outer Ward</a:t>
            </a:r>
          </a:p>
          <a:p>
            <a:pPr>
              <a:spcAft>
                <a:spcPts val="0"/>
              </a:spcAft>
            </a:pPr>
            <a:endParaRPr lang="en-GB" sz="1600" dirty="0">
              <a:solidFill>
                <a:prstClr val="black"/>
              </a:solidFill>
              <a:latin typeface="Trebuchet MS" panose="020B0603020202020204" pitchFamily="34" charset="0"/>
              <a:ea typeface="Calibri"/>
              <a:cs typeface="Times New Roman"/>
            </a:endParaRPr>
          </a:p>
          <a:p>
            <a:pPr>
              <a:spcAft>
                <a:spcPts val="0"/>
              </a:spcAft>
            </a:pPr>
            <a:r>
              <a:rPr lang="en-GB" sz="1600" dirty="0" smtClean="0">
                <a:solidFill>
                  <a:prstClr val="black"/>
                </a:solidFill>
                <a:latin typeface="Trebuchet MS" panose="020B0603020202020204" pitchFamily="34" charset="0"/>
                <a:ea typeface="Calibri"/>
                <a:cs typeface="Times New Roman"/>
              </a:rPr>
              <a:t>This is the oldest part of the castle. It is part of the first stone castle built by Lord Rhys in 1171. The tower had more foundations added for extra support 100 years later. These stick out to the side of the round tower. </a:t>
            </a:r>
            <a:endParaRPr lang="en-GB" sz="1100" dirty="0">
              <a:effectLst/>
              <a:latin typeface="Calibri"/>
              <a:ea typeface="Calibri"/>
              <a:cs typeface="Times New Roman"/>
            </a:endParaRPr>
          </a:p>
        </p:txBody>
      </p:sp>
      <p:pic>
        <p:nvPicPr>
          <p:cNvPr id="4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144" y="238546"/>
            <a:ext cx="1560375" cy="334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Users\camun\Documents\Claire's Files\Cardigan Castle Project\Cardigan-Castle-Logo.png"/>
          <p:cNvPicPr/>
          <p:nvPr/>
        </p:nvPicPr>
        <p:blipFill>
          <a:blip r:embed="rId4" cstate="print">
            <a:extLst>
              <a:ext uri="{28A0092B-C50C-407E-A947-70E740481C1C}">
                <a14:useLocalDpi xmlns:a14="http://schemas.microsoft.com/office/drawing/2010/main"/>
              </a:ext>
            </a:extLst>
          </a:blip>
          <a:srcRect/>
          <a:stretch>
            <a:fillRect/>
          </a:stretch>
        </p:blipFill>
        <p:spPr bwMode="auto">
          <a:xfrm>
            <a:off x="425836" y="435669"/>
            <a:ext cx="1202964" cy="1363072"/>
          </a:xfrm>
          <a:prstGeom prst="rect">
            <a:avLst/>
          </a:prstGeom>
          <a:noFill/>
          <a:ln>
            <a:noFill/>
          </a:ln>
        </p:spPr>
      </p:pic>
      <p:sp>
        <p:nvSpPr>
          <p:cNvPr id="8" name="Text Box 2"/>
          <p:cNvSpPr txBox="1">
            <a:spLocks noChangeArrowheads="1"/>
          </p:cNvSpPr>
          <p:nvPr/>
        </p:nvSpPr>
        <p:spPr bwMode="auto">
          <a:xfrm>
            <a:off x="255145" y="5529064"/>
            <a:ext cx="6294103" cy="4104456"/>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endParaRPr lang="en-GB" sz="1600" dirty="0" smtClean="0">
              <a:latin typeface="Calibri"/>
              <a:ea typeface="Calibri"/>
              <a:cs typeface="Times New Roman"/>
            </a:endParaRPr>
          </a:p>
          <a:p>
            <a:pPr>
              <a:spcAft>
                <a:spcPts val="0"/>
              </a:spcAft>
            </a:pPr>
            <a:endParaRPr lang="en-GB" sz="1600" dirty="0">
              <a:latin typeface="Calibri"/>
              <a:ea typeface="Calibri"/>
              <a:cs typeface="Times New Roman"/>
            </a:endParaRPr>
          </a:p>
          <a:p>
            <a:pPr>
              <a:spcAft>
                <a:spcPts val="0"/>
              </a:spcAft>
            </a:pPr>
            <a:endParaRPr lang="en-GB" sz="1600" dirty="0" smtClean="0">
              <a:latin typeface="Calibri"/>
              <a:ea typeface="Calibri"/>
              <a:cs typeface="Times New Roman"/>
            </a:endParaRPr>
          </a:p>
          <a:p>
            <a:pPr>
              <a:spcAft>
                <a:spcPts val="0"/>
              </a:spcAft>
            </a:pPr>
            <a:endParaRPr lang="en-GB" sz="1600" dirty="0">
              <a:latin typeface="Calibri"/>
              <a:ea typeface="Calibri"/>
              <a:cs typeface="Times New Roman"/>
            </a:endParaRPr>
          </a:p>
          <a:p>
            <a:pPr>
              <a:spcAft>
                <a:spcPts val="0"/>
              </a:spcAft>
            </a:pPr>
            <a:endParaRPr lang="en-GB" sz="1600" dirty="0" smtClean="0">
              <a:latin typeface="Calibri"/>
              <a:ea typeface="Calibri"/>
              <a:cs typeface="Times New Roman"/>
            </a:endParaRPr>
          </a:p>
          <a:p>
            <a:pPr>
              <a:spcAft>
                <a:spcPts val="0"/>
              </a:spcAft>
            </a:pPr>
            <a:endParaRPr lang="en-GB" sz="1600" dirty="0">
              <a:latin typeface="Calibri"/>
              <a:ea typeface="Calibri"/>
              <a:cs typeface="Times New Roman"/>
            </a:endParaRPr>
          </a:p>
          <a:p>
            <a:pPr>
              <a:spcAft>
                <a:spcPts val="0"/>
              </a:spcAft>
            </a:pPr>
            <a:endParaRPr lang="en-GB" sz="1600" dirty="0" smtClean="0">
              <a:latin typeface="Calibri"/>
              <a:ea typeface="Calibri"/>
              <a:cs typeface="Times New Roman"/>
            </a:endParaRPr>
          </a:p>
          <a:p>
            <a:pPr>
              <a:spcAft>
                <a:spcPts val="0"/>
              </a:spcAft>
            </a:pPr>
            <a:endParaRPr lang="en-GB" sz="1600" dirty="0">
              <a:latin typeface="Calibri"/>
              <a:ea typeface="Calibri"/>
              <a:cs typeface="Times New Roman"/>
            </a:endParaRPr>
          </a:p>
          <a:p>
            <a:pPr>
              <a:spcAft>
                <a:spcPts val="0"/>
              </a:spcAft>
            </a:pPr>
            <a:endParaRPr lang="en-GB" sz="1600" dirty="0" smtClean="0">
              <a:latin typeface="Calibri"/>
              <a:ea typeface="Calibri"/>
              <a:cs typeface="Times New Roman"/>
            </a:endParaRPr>
          </a:p>
          <a:p>
            <a:pPr>
              <a:spcAft>
                <a:spcPts val="0"/>
              </a:spcAft>
            </a:pPr>
            <a:endParaRPr lang="en-GB" sz="1600" dirty="0">
              <a:latin typeface="Calibri"/>
              <a:ea typeface="Calibri"/>
              <a:cs typeface="Times New Roman"/>
            </a:endParaRPr>
          </a:p>
          <a:p>
            <a:pPr>
              <a:spcAft>
                <a:spcPts val="0"/>
              </a:spcAft>
            </a:pPr>
            <a:endParaRPr lang="en-GB" sz="1600" dirty="0" smtClean="0">
              <a:latin typeface="Calibri"/>
              <a:ea typeface="Calibri"/>
              <a:cs typeface="Times New Roman"/>
            </a:endParaRPr>
          </a:p>
          <a:p>
            <a:pPr>
              <a:spcAft>
                <a:spcPts val="0"/>
              </a:spcAft>
            </a:pPr>
            <a:endParaRPr lang="en-GB" sz="1600" dirty="0">
              <a:latin typeface="Calibri"/>
              <a:ea typeface="Calibri"/>
              <a:cs typeface="Times New Roman"/>
            </a:endParaRPr>
          </a:p>
          <a:p>
            <a:pPr>
              <a:spcAft>
                <a:spcPts val="0"/>
              </a:spcAft>
            </a:pPr>
            <a:endParaRPr lang="en-GB" sz="1600" dirty="0" smtClean="0">
              <a:latin typeface="Calibri"/>
              <a:ea typeface="Calibri"/>
              <a:cs typeface="Times New Roman"/>
            </a:endParaRPr>
          </a:p>
          <a:p>
            <a:pPr>
              <a:spcAft>
                <a:spcPts val="0"/>
              </a:spcAft>
            </a:pPr>
            <a:endParaRPr lang="en-GB" sz="800" dirty="0" smtClean="0">
              <a:latin typeface="Calibri"/>
              <a:ea typeface="Calibri"/>
              <a:cs typeface="Times New Roman"/>
            </a:endParaRPr>
          </a:p>
          <a:p>
            <a:pPr>
              <a:spcAft>
                <a:spcPts val="0"/>
              </a:spcAft>
            </a:pPr>
            <a:endParaRPr lang="en-GB" sz="800" dirty="0" smtClean="0">
              <a:latin typeface="Calibri"/>
              <a:ea typeface="Calibri"/>
              <a:cs typeface="Times New Roman"/>
            </a:endParaRPr>
          </a:p>
          <a:p>
            <a:pPr algn="ctr">
              <a:spcAft>
                <a:spcPts val="0"/>
              </a:spcAft>
            </a:pPr>
            <a:r>
              <a:rPr lang="en-GB" dirty="0" smtClean="0">
                <a:latin typeface="Calibri"/>
                <a:ea typeface="Calibri"/>
                <a:cs typeface="Times New Roman"/>
              </a:rPr>
              <a:t>Follow the lines to draw the shapes you see when looking at the North Tower.  Then try drawing the shapes on your own. </a:t>
            </a:r>
            <a:endParaRPr lang="en-GB" dirty="0">
              <a:latin typeface="Calibri"/>
              <a:ea typeface="Calibri"/>
              <a:cs typeface="Times New Roman"/>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60848" y="238546"/>
            <a:ext cx="4430949" cy="3325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Isosceles Triangle 5"/>
          <p:cNvSpPr/>
          <p:nvPr/>
        </p:nvSpPr>
        <p:spPr>
          <a:xfrm>
            <a:off x="961498" y="5961112"/>
            <a:ext cx="1800200" cy="1174915"/>
          </a:xfrm>
          <a:custGeom>
            <a:avLst/>
            <a:gdLst>
              <a:gd name="connsiteX0" fmla="*/ 0 w 1800200"/>
              <a:gd name="connsiteY0" fmla="*/ 792088 h 792088"/>
              <a:gd name="connsiteX1" fmla="*/ 884852 w 1800200"/>
              <a:gd name="connsiteY1" fmla="*/ 0 h 792088"/>
              <a:gd name="connsiteX2" fmla="*/ 1800200 w 1800200"/>
              <a:gd name="connsiteY2" fmla="*/ 792088 h 792088"/>
              <a:gd name="connsiteX3" fmla="*/ 0 w 1800200"/>
              <a:gd name="connsiteY3" fmla="*/ 792088 h 792088"/>
              <a:gd name="connsiteX0" fmla="*/ 0 w 1800200"/>
              <a:gd name="connsiteY0" fmla="*/ 792088 h 792088"/>
              <a:gd name="connsiteX1" fmla="*/ 333902 w 1800200"/>
              <a:gd name="connsiteY1" fmla="*/ 482744 h 792088"/>
              <a:gd name="connsiteX2" fmla="*/ 884852 w 1800200"/>
              <a:gd name="connsiteY2" fmla="*/ 0 h 792088"/>
              <a:gd name="connsiteX3" fmla="*/ 1800200 w 1800200"/>
              <a:gd name="connsiteY3" fmla="*/ 792088 h 792088"/>
              <a:gd name="connsiteX4" fmla="*/ 0 w 1800200"/>
              <a:gd name="connsiteY4" fmla="*/ 792088 h 792088"/>
              <a:gd name="connsiteX0" fmla="*/ 0 w 1800200"/>
              <a:gd name="connsiteY0" fmla="*/ 792088 h 945616"/>
              <a:gd name="connsiteX1" fmla="*/ 333902 w 1800200"/>
              <a:gd name="connsiteY1" fmla="*/ 482744 h 945616"/>
              <a:gd name="connsiteX2" fmla="*/ 884852 w 1800200"/>
              <a:gd name="connsiteY2" fmla="*/ 0 h 945616"/>
              <a:gd name="connsiteX3" fmla="*/ 1800200 w 1800200"/>
              <a:gd name="connsiteY3" fmla="*/ 792088 h 945616"/>
              <a:gd name="connsiteX4" fmla="*/ 0 w 1800200"/>
              <a:gd name="connsiteY4" fmla="*/ 792088 h 945616"/>
              <a:gd name="connsiteX0" fmla="*/ 0 w 1800200"/>
              <a:gd name="connsiteY0" fmla="*/ 792088 h 989962"/>
              <a:gd name="connsiteX1" fmla="*/ 333902 w 1800200"/>
              <a:gd name="connsiteY1" fmla="*/ 482744 h 989962"/>
              <a:gd name="connsiteX2" fmla="*/ 884852 w 1800200"/>
              <a:gd name="connsiteY2" fmla="*/ 0 h 989962"/>
              <a:gd name="connsiteX3" fmla="*/ 1800200 w 1800200"/>
              <a:gd name="connsiteY3" fmla="*/ 792088 h 989962"/>
              <a:gd name="connsiteX4" fmla="*/ 0 w 1800200"/>
              <a:gd name="connsiteY4" fmla="*/ 792088 h 989962"/>
              <a:gd name="connsiteX0" fmla="*/ 0 w 1723280"/>
              <a:gd name="connsiteY0" fmla="*/ 792088 h 989962"/>
              <a:gd name="connsiteX1" fmla="*/ 333902 w 1723280"/>
              <a:gd name="connsiteY1" fmla="*/ 482744 h 989962"/>
              <a:gd name="connsiteX2" fmla="*/ 884852 w 1723280"/>
              <a:gd name="connsiteY2" fmla="*/ 0 h 989962"/>
              <a:gd name="connsiteX3" fmla="*/ 1723280 w 1723280"/>
              <a:gd name="connsiteY3" fmla="*/ 792088 h 989962"/>
              <a:gd name="connsiteX4" fmla="*/ 0 w 1723280"/>
              <a:gd name="connsiteY4" fmla="*/ 792088 h 989962"/>
              <a:gd name="connsiteX0" fmla="*/ 0 w 1723280"/>
              <a:gd name="connsiteY0" fmla="*/ 792088 h 971992"/>
              <a:gd name="connsiteX1" fmla="*/ 333902 w 1723280"/>
              <a:gd name="connsiteY1" fmla="*/ 482744 h 971992"/>
              <a:gd name="connsiteX2" fmla="*/ 884852 w 1723280"/>
              <a:gd name="connsiteY2" fmla="*/ 0 h 971992"/>
              <a:gd name="connsiteX3" fmla="*/ 1723280 w 1723280"/>
              <a:gd name="connsiteY3" fmla="*/ 792088 h 971992"/>
              <a:gd name="connsiteX4" fmla="*/ 0 w 1723280"/>
              <a:gd name="connsiteY4" fmla="*/ 792088 h 971992"/>
              <a:gd name="connsiteX0" fmla="*/ 0 w 1723280"/>
              <a:gd name="connsiteY0" fmla="*/ 792088 h 929321"/>
              <a:gd name="connsiteX1" fmla="*/ 333902 w 1723280"/>
              <a:gd name="connsiteY1" fmla="*/ 482744 h 929321"/>
              <a:gd name="connsiteX2" fmla="*/ 884852 w 1723280"/>
              <a:gd name="connsiteY2" fmla="*/ 0 h 929321"/>
              <a:gd name="connsiteX3" fmla="*/ 1723280 w 1723280"/>
              <a:gd name="connsiteY3" fmla="*/ 792088 h 929321"/>
              <a:gd name="connsiteX4" fmla="*/ 0 w 1723280"/>
              <a:gd name="connsiteY4" fmla="*/ 792088 h 929321"/>
              <a:gd name="connsiteX0" fmla="*/ 0 w 1723280"/>
              <a:gd name="connsiteY0" fmla="*/ 743824 h 881057"/>
              <a:gd name="connsiteX1" fmla="*/ 333902 w 1723280"/>
              <a:gd name="connsiteY1" fmla="*/ 434480 h 881057"/>
              <a:gd name="connsiteX2" fmla="*/ 798317 w 1723280"/>
              <a:gd name="connsiteY2" fmla="*/ 0 h 881057"/>
              <a:gd name="connsiteX3" fmla="*/ 1723280 w 1723280"/>
              <a:gd name="connsiteY3" fmla="*/ 743824 h 881057"/>
              <a:gd name="connsiteX4" fmla="*/ 0 w 1723280"/>
              <a:gd name="connsiteY4" fmla="*/ 743824 h 881057"/>
              <a:gd name="connsiteX0" fmla="*/ 0 w 1723280"/>
              <a:gd name="connsiteY0" fmla="*/ 743824 h 886232"/>
              <a:gd name="connsiteX1" fmla="*/ 333902 w 1723280"/>
              <a:gd name="connsiteY1" fmla="*/ 434480 h 886232"/>
              <a:gd name="connsiteX2" fmla="*/ 798317 w 1723280"/>
              <a:gd name="connsiteY2" fmla="*/ 0 h 886232"/>
              <a:gd name="connsiteX3" fmla="*/ 1723280 w 1723280"/>
              <a:gd name="connsiteY3" fmla="*/ 743824 h 886232"/>
              <a:gd name="connsiteX4" fmla="*/ 0 w 1723280"/>
              <a:gd name="connsiteY4" fmla="*/ 743824 h 886232"/>
              <a:gd name="connsiteX0" fmla="*/ 0 w 1723280"/>
              <a:gd name="connsiteY0" fmla="*/ 743824 h 886232"/>
              <a:gd name="connsiteX1" fmla="*/ 333902 w 1723280"/>
              <a:gd name="connsiteY1" fmla="*/ 434480 h 886232"/>
              <a:gd name="connsiteX2" fmla="*/ 834789 w 1723280"/>
              <a:gd name="connsiteY2" fmla="*/ 0 h 886232"/>
              <a:gd name="connsiteX3" fmla="*/ 1723280 w 1723280"/>
              <a:gd name="connsiteY3" fmla="*/ 743824 h 886232"/>
              <a:gd name="connsiteX4" fmla="*/ 0 w 1723280"/>
              <a:gd name="connsiteY4" fmla="*/ 743824 h 886232"/>
              <a:gd name="connsiteX0" fmla="*/ 0 w 1723280"/>
              <a:gd name="connsiteY0" fmla="*/ 743824 h 903156"/>
              <a:gd name="connsiteX1" fmla="*/ 333902 w 1723280"/>
              <a:gd name="connsiteY1" fmla="*/ 434480 h 903156"/>
              <a:gd name="connsiteX2" fmla="*/ 834789 w 1723280"/>
              <a:gd name="connsiteY2" fmla="*/ 0 h 903156"/>
              <a:gd name="connsiteX3" fmla="*/ 1723280 w 1723280"/>
              <a:gd name="connsiteY3" fmla="*/ 743824 h 903156"/>
              <a:gd name="connsiteX4" fmla="*/ 0 w 1723280"/>
              <a:gd name="connsiteY4" fmla="*/ 743824 h 903156"/>
              <a:gd name="connsiteX0" fmla="*/ 0 w 1723468"/>
              <a:gd name="connsiteY0" fmla="*/ 743824 h 930224"/>
              <a:gd name="connsiteX1" fmla="*/ 333902 w 1723468"/>
              <a:gd name="connsiteY1" fmla="*/ 434480 h 930224"/>
              <a:gd name="connsiteX2" fmla="*/ 834789 w 1723468"/>
              <a:gd name="connsiteY2" fmla="*/ 0 h 930224"/>
              <a:gd name="connsiteX3" fmla="*/ 1723280 w 1723468"/>
              <a:gd name="connsiteY3" fmla="*/ 743824 h 930224"/>
              <a:gd name="connsiteX4" fmla="*/ 0 w 1723468"/>
              <a:gd name="connsiteY4" fmla="*/ 743824 h 93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468" h="930224">
                <a:moveTo>
                  <a:pt x="0" y="743824"/>
                </a:moveTo>
                <a:lnTo>
                  <a:pt x="333902" y="434480"/>
                </a:lnTo>
                <a:lnTo>
                  <a:pt x="834789" y="0"/>
                </a:lnTo>
                <a:lnTo>
                  <a:pt x="1723280" y="743824"/>
                </a:lnTo>
                <a:cubicBezTo>
                  <a:pt x="1742758" y="937320"/>
                  <a:pt x="249142" y="1041948"/>
                  <a:pt x="0" y="743824"/>
                </a:cubicBezTo>
                <a:close/>
              </a:path>
            </a:pathLst>
          </a:custGeom>
          <a:ln>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 name="Can 1"/>
          <p:cNvSpPr/>
          <p:nvPr/>
        </p:nvSpPr>
        <p:spPr>
          <a:xfrm>
            <a:off x="961497" y="6753200"/>
            <a:ext cx="1800200" cy="2016224"/>
          </a:xfrm>
          <a:prstGeom prst="can">
            <a:avLst>
              <a:gd name="adj" fmla="val 17663"/>
            </a:avLst>
          </a:prstGeom>
          <a:ln>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 name="Isosceles Triangle 2"/>
          <p:cNvSpPr/>
          <p:nvPr/>
        </p:nvSpPr>
        <p:spPr>
          <a:xfrm>
            <a:off x="2751538" y="6928584"/>
            <a:ext cx="461439" cy="1697283"/>
          </a:xfrm>
          <a:custGeom>
            <a:avLst/>
            <a:gdLst>
              <a:gd name="connsiteX0" fmla="*/ 0 w 451279"/>
              <a:gd name="connsiteY0" fmla="*/ 1650552 h 1650552"/>
              <a:gd name="connsiteX1" fmla="*/ 0 w 451279"/>
              <a:gd name="connsiteY1" fmla="*/ 0 h 1650552"/>
              <a:gd name="connsiteX2" fmla="*/ 451279 w 451279"/>
              <a:gd name="connsiteY2" fmla="*/ 1650552 h 1650552"/>
              <a:gd name="connsiteX3" fmla="*/ 0 w 451279"/>
              <a:gd name="connsiteY3" fmla="*/ 1650552 h 1650552"/>
              <a:gd name="connsiteX0" fmla="*/ 0 w 458899"/>
              <a:gd name="connsiteY0" fmla="*/ 1625152 h 1650552"/>
              <a:gd name="connsiteX1" fmla="*/ 7620 w 458899"/>
              <a:gd name="connsiteY1" fmla="*/ 0 h 1650552"/>
              <a:gd name="connsiteX2" fmla="*/ 458899 w 458899"/>
              <a:gd name="connsiteY2" fmla="*/ 1650552 h 1650552"/>
              <a:gd name="connsiteX3" fmla="*/ 0 w 458899"/>
              <a:gd name="connsiteY3" fmla="*/ 1625152 h 1650552"/>
              <a:gd name="connsiteX0" fmla="*/ 0 w 453819"/>
              <a:gd name="connsiteY0" fmla="*/ 1642932 h 1650552"/>
              <a:gd name="connsiteX1" fmla="*/ 2540 w 453819"/>
              <a:gd name="connsiteY1" fmla="*/ 0 h 1650552"/>
              <a:gd name="connsiteX2" fmla="*/ 453819 w 453819"/>
              <a:gd name="connsiteY2" fmla="*/ 1650552 h 1650552"/>
              <a:gd name="connsiteX3" fmla="*/ 0 w 453819"/>
              <a:gd name="connsiteY3" fmla="*/ 1642932 h 1650552"/>
              <a:gd name="connsiteX0" fmla="*/ 7674 w 461493"/>
              <a:gd name="connsiteY0" fmla="*/ 1663252 h 1670872"/>
              <a:gd name="connsiteX1" fmla="*/ 54 w 461493"/>
              <a:gd name="connsiteY1" fmla="*/ 0 h 1670872"/>
              <a:gd name="connsiteX2" fmla="*/ 461493 w 461493"/>
              <a:gd name="connsiteY2" fmla="*/ 1670872 h 1670872"/>
              <a:gd name="connsiteX3" fmla="*/ 7674 w 461493"/>
              <a:gd name="connsiteY3" fmla="*/ 1663252 h 1670872"/>
              <a:gd name="connsiteX0" fmla="*/ 245 w 454064"/>
              <a:gd name="connsiteY0" fmla="*/ 1691192 h 1698812"/>
              <a:gd name="connsiteX1" fmla="*/ 245 w 454064"/>
              <a:gd name="connsiteY1" fmla="*/ 0 h 1698812"/>
              <a:gd name="connsiteX2" fmla="*/ 454064 w 454064"/>
              <a:gd name="connsiteY2" fmla="*/ 1698812 h 1698812"/>
              <a:gd name="connsiteX3" fmla="*/ 245 w 454064"/>
              <a:gd name="connsiteY3" fmla="*/ 1691192 h 1698812"/>
              <a:gd name="connsiteX0" fmla="*/ 5153 w 458972"/>
              <a:gd name="connsiteY0" fmla="*/ 1635312 h 1642932"/>
              <a:gd name="connsiteX1" fmla="*/ 73 w 458972"/>
              <a:gd name="connsiteY1" fmla="*/ 0 h 1642932"/>
              <a:gd name="connsiteX2" fmla="*/ 458972 w 458972"/>
              <a:gd name="connsiteY2" fmla="*/ 1642932 h 1642932"/>
              <a:gd name="connsiteX3" fmla="*/ 5153 w 458972"/>
              <a:gd name="connsiteY3" fmla="*/ 1635312 h 1642932"/>
              <a:gd name="connsiteX0" fmla="*/ 0 w 453819"/>
              <a:gd name="connsiteY0" fmla="*/ 1635312 h 1642932"/>
              <a:gd name="connsiteX1" fmla="*/ 5080 w 453819"/>
              <a:gd name="connsiteY1" fmla="*/ 0 h 1642932"/>
              <a:gd name="connsiteX2" fmla="*/ 453819 w 453819"/>
              <a:gd name="connsiteY2" fmla="*/ 1642932 h 1642932"/>
              <a:gd name="connsiteX3" fmla="*/ 0 w 453819"/>
              <a:gd name="connsiteY3" fmla="*/ 1635312 h 1642932"/>
              <a:gd name="connsiteX0" fmla="*/ 2652 w 456471"/>
              <a:gd name="connsiteY0" fmla="*/ 1635312 h 1642932"/>
              <a:gd name="connsiteX1" fmla="*/ 112 w 456471"/>
              <a:gd name="connsiteY1" fmla="*/ 0 h 1642932"/>
              <a:gd name="connsiteX2" fmla="*/ 456471 w 456471"/>
              <a:gd name="connsiteY2" fmla="*/ 1642932 h 1642932"/>
              <a:gd name="connsiteX3" fmla="*/ 2652 w 456471"/>
              <a:gd name="connsiteY3" fmla="*/ 1635312 h 1642932"/>
              <a:gd name="connsiteX0" fmla="*/ 0 w 453819"/>
              <a:gd name="connsiteY0" fmla="*/ 1681032 h 1688652"/>
              <a:gd name="connsiteX1" fmla="*/ 7620 w 453819"/>
              <a:gd name="connsiteY1" fmla="*/ 0 h 1688652"/>
              <a:gd name="connsiteX2" fmla="*/ 453819 w 453819"/>
              <a:gd name="connsiteY2" fmla="*/ 1688652 h 1688652"/>
              <a:gd name="connsiteX3" fmla="*/ 0 w 453819"/>
              <a:gd name="connsiteY3" fmla="*/ 1681032 h 1688652"/>
              <a:gd name="connsiteX0" fmla="*/ 7674 w 461493"/>
              <a:gd name="connsiteY0" fmla="*/ 1683572 h 1691192"/>
              <a:gd name="connsiteX1" fmla="*/ 54 w 461493"/>
              <a:gd name="connsiteY1" fmla="*/ 0 h 1691192"/>
              <a:gd name="connsiteX2" fmla="*/ 461493 w 461493"/>
              <a:gd name="connsiteY2" fmla="*/ 1691192 h 1691192"/>
              <a:gd name="connsiteX3" fmla="*/ 7674 w 461493"/>
              <a:gd name="connsiteY3" fmla="*/ 1683572 h 1691192"/>
              <a:gd name="connsiteX0" fmla="*/ 15271 w 461470"/>
              <a:gd name="connsiteY0" fmla="*/ 1683572 h 1691192"/>
              <a:gd name="connsiteX1" fmla="*/ 31 w 461470"/>
              <a:gd name="connsiteY1" fmla="*/ 0 h 1691192"/>
              <a:gd name="connsiteX2" fmla="*/ 461470 w 461470"/>
              <a:gd name="connsiteY2" fmla="*/ 1691192 h 1691192"/>
              <a:gd name="connsiteX3" fmla="*/ 15271 w 461470"/>
              <a:gd name="connsiteY3" fmla="*/ 1683572 h 1691192"/>
              <a:gd name="connsiteX0" fmla="*/ 244 w 461683"/>
              <a:gd name="connsiteY0" fmla="*/ 1683572 h 1691192"/>
              <a:gd name="connsiteX1" fmla="*/ 244 w 461683"/>
              <a:gd name="connsiteY1" fmla="*/ 0 h 1691192"/>
              <a:gd name="connsiteX2" fmla="*/ 461683 w 461683"/>
              <a:gd name="connsiteY2" fmla="*/ 1691192 h 1691192"/>
              <a:gd name="connsiteX3" fmla="*/ 244 w 461683"/>
              <a:gd name="connsiteY3" fmla="*/ 1683572 h 1691192"/>
              <a:gd name="connsiteX0" fmla="*/ 244 w 461683"/>
              <a:gd name="connsiteY0" fmla="*/ 1683572 h 1691192"/>
              <a:gd name="connsiteX1" fmla="*/ 244 w 461683"/>
              <a:gd name="connsiteY1" fmla="*/ 0 h 1691192"/>
              <a:gd name="connsiteX2" fmla="*/ 461683 w 461683"/>
              <a:gd name="connsiteY2" fmla="*/ 1691192 h 1691192"/>
              <a:gd name="connsiteX3" fmla="*/ 418626 w 461683"/>
              <a:gd name="connsiteY3" fmla="*/ 1689636 h 1691192"/>
              <a:gd name="connsiteX4" fmla="*/ 244 w 461683"/>
              <a:gd name="connsiteY4" fmla="*/ 1683572 h 1691192"/>
              <a:gd name="connsiteX0" fmla="*/ 244 w 461683"/>
              <a:gd name="connsiteY0" fmla="*/ 1683572 h 1692261"/>
              <a:gd name="connsiteX1" fmla="*/ 244 w 461683"/>
              <a:gd name="connsiteY1" fmla="*/ 0 h 1692261"/>
              <a:gd name="connsiteX2" fmla="*/ 461683 w 461683"/>
              <a:gd name="connsiteY2" fmla="*/ 1691192 h 1692261"/>
              <a:gd name="connsiteX3" fmla="*/ 403386 w 461683"/>
              <a:gd name="connsiteY3" fmla="*/ 1692176 h 1692261"/>
              <a:gd name="connsiteX4" fmla="*/ 244 w 461683"/>
              <a:gd name="connsiteY4" fmla="*/ 1683572 h 1692261"/>
              <a:gd name="connsiteX0" fmla="*/ 0 w 461439"/>
              <a:gd name="connsiteY0" fmla="*/ 1683572 h 1692261"/>
              <a:gd name="connsiteX1" fmla="*/ 7620 w 461439"/>
              <a:gd name="connsiteY1" fmla="*/ 0 h 1692261"/>
              <a:gd name="connsiteX2" fmla="*/ 461439 w 461439"/>
              <a:gd name="connsiteY2" fmla="*/ 1691192 h 1692261"/>
              <a:gd name="connsiteX3" fmla="*/ 403142 w 461439"/>
              <a:gd name="connsiteY3" fmla="*/ 1692176 h 1692261"/>
              <a:gd name="connsiteX4" fmla="*/ 0 w 461439"/>
              <a:gd name="connsiteY4" fmla="*/ 1683572 h 1692261"/>
              <a:gd name="connsiteX0" fmla="*/ 0 w 461439"/>
              <a:gd name="connsiteY0" fmla="*/ 1683572 h 1694757"/>
              <a:gd name="connsiteX1" fmla="*/ 7620 w 461439"/>
              <a:gd name="connsiteY1" fmla="*/ 0 h 1694757"/>
              <a:gd name="connsiteX2" fmla="*/ 461439 w 461439"/>
              <a:gd name="connsiteY2" fmla="*/ 1691192 h 1694757"/>
              <a:gd name="connsiteX3" fmla="*/ 410762 w 461439"/>
              <a:gd name="connsiteY3" fmla="*/ 1694716 h 1694757"/>
              <a:gd name="connsiteX4" fmla="*/ 0 w 461439"/>
              <a:gd name="connsiteY4" fmla="*/ 1683572 h 1694757"/>
              <a:gd name="connsiteX0" fmla="*/ 0 w 461439"/>
              <a:gd name="connsiteY0" fmla="*/ 1683572 h 1697283"/>
              <a:gd name="connsiteX1" fmla="*/ 7620 w 461439"/>
              <a:gd name="connsiteY1" fmla="*/ 0 h 1697283"/>
              <a:gd name="connsiteX2" fmla="*/ 461439 w 461439"/>
              <a:gd name="connsiteY2" fmla="*/ 1691192 h 1697283"/>
              <a:gd name="connsiteX3" fmla="*/ 400602 w 461439"/>
              <a:gd name="connsiteY3" fmla="*/ 1697256 h 1697283"/>
              <a:gd name="connsiteX4" fmla="*/ 0 w 461439"/>
              <a:gd name="connsiteY4" fmla="*/ 1683572 h 1697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439" h="1697283">
                <a:moveTo>
                  <a:pt x="0" y="1683572"/>
                </a:moveTo>
                <a:cubicBezTo>
                  <a:pt x="847" y="1135928"/>
                  <a:pt x="6773" y="547644"/>
                  <a:pt x="7620" y="0"/>
                </a:cubicBezTo>
                <a:lnTo>
                  <a:pt x="461439" y="1691192"/>
                </a:lnTo>
                <a:cubicBezTo>
                  <a:pt x="457247" y="1690673"/>
                  <a:pt x="404794" y="1697775"/>
                  <a:pt x="400602" y="1697256"/>
                </a:cubicBezTo>
                <a:lnTo>
                  <a:pt x="0" y="1683572"/>
                </a:lnTo>
                <a:close/>
              </a:path>
            </a:pathLst>
          </a:custGeom>
          <a:solidFill>
            <a:schemeClr val="bg1"/>
          </a:solidFill>
          <a:ln>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8" name="Isosceles Triangle 17"/>
          <p:cNvSpPr/>
          <p:nvPr/>
        </p:nvSpPr>
        <p:spPr>
          <a:xfrm flipH="1">
            <a:off x="569632" y="6957960"/>
            <a:ext cx="406016" cy="1667448"/>
          </a:xfrm>
          <a:custGeom>
            <a:avLst/>
            <a:gdLst>
              <a:gd name="connsiteX0" fmla="*/ 0 w 411096"/>
              <a:gd name="connsiteY0" fmla="*/ 1667448 h 1667448"/>
              <a:gd name="connsiteX1" fmla="*/ 20320 w 411096"/>
              <a:gd name="connsiteY1" fmla="*/ 0 h 1667448"/>
              <a:gd name="connsiteX2" fmla="*/ 411096 w 411096"/>
              <a:gd name="connsiteY2" fmla="*/ 1667448 h 1667448"/>
              <a:gd name="connsiteX3" fmla="*/ 0 w 411096"/>
              <a:gd name="connsiteY3" fmla="*/ 1667448 h 1667448"/>
              <a:gd name="connsiteX0" fmla="*/ 7620 w 390776"/>
              <a:gd name="connsiteY0" fmla="*/ 1667448 h 1667448"/>
              <a:gd name="connsiteX1" fmla="*/ 0 w 390776"/>
              <a:gd name="connsiteY1" fmla="*/ 0 h 1667448"/>
              <a:gd name="connsiteX2" fmla="*/ 390776 w 390776"/>
              <a:gd name="connsiteY2" fmla="*/ 1667448 h 1667448"/>
              <a:gd name="connsiteX3" fmla="*/ 7620 w 390776"/>
              <a:gd name="connsiteY3" fmla="*/ 1667448 h 1667448"/>
              <a:gd name="connsiteX0" fmla="*/ 0 w 406016"/>
              <a:gd name="connsiteY0" fmla="*/ 1667448 h 1667448"/>
              <a:gd name="connsiteX1" fmla="*/ 15240 w 406016"/>
              <a:gd name="connsiteY1" fmla="*/ 0 h 1667448"/>
              <a:gd name="connsiteX2" fmla="*/ 406016 w 406016"/>
              <a:gd name="connsiteY2" fmla="*/ 1667448 h 1667448"/>
              <a:gd name="connsiteX3" fmla="*/ 0 w 406016"/>
              <a:gd name="connsiteY3" fmla="*/ 1667448 h 1667448"/>
            </a:gdLst>
            <a:ahLst/>
            <a:cxnLst>
              <a:cxn ang="0">
                <a:pos x="connsiteX0" y="connsiteY0"/>
              </a:cxn>
              <a:cxn ang="0">
                <a:pos x="connsiteX1" y="connsiteY1"/>
              </a:cxn>
              <a:cxn ang="0">
                <a:pos x="connsiteX2" y="connsiteY2"/>
              </a:cxn>
              <a:cxn ang="0">
                <a:pos x="connsiteX3" y="connsiteY3"/>
              </a:cxn>
            </a:cxnLst>
            <a:rect l="l" t="t" r="r" b="b"/>
            <a:pathLst>
              <a:path w="406016" h="1667448">
                <a:moveTo>
                  <a:pt x="0" y="1667448"/>
                </a:moveTo>
                <a:lnTo>
                  <a:pt x="15240" y="0"/>
                </a:lnTo>
                <a:lnTo>
                  <a:pt x="406016" y="1667448"/>
                </a:lnTo>
                <a:lnTo>
                  <a:pt x="0" y="1667448"/>
                </a:lnTo>
                <a:close/>
              </a:path>
            </a:pathLst>
          </a:custGeom>
          <a:ln>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 name="Oval 6"/>
          <p:cNvSpPr/>
          <p:nvPr/>
        </p:nvSpPr>
        <p:spPr>
          <a:xfrm>
            <a:off x="4962519" y="5961112"/>
            <a:ext cx="122665" cy="108012"/>
          </a:xfrm>
          <a:prstGeom prst="ellipse">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42974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988840" y="344489"/>
            <a:ext cx="1944217" cy="3093806"/>
            <a:chOff x="0" y="0"/>
            <a:chExt cx="3318387" cy="5014452"/>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3318387" cy="1253613"/>
            </a:xfrm>
            <a:prstGeom prst="rect">
              <a:avLst/>
            </a:prstGeom>
            <a:ln>
              <a:noFill/>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1253613"/>
              <a:ext cx="3318387" cy="1253613"/>
            </a:xfrm>
            <a:prstGeom prst="rect">
              <a:avLst/>
            </a:prstGeom>
            <a:ln>
              <a:noFill/>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2507226"/>
              <a:ext cx="3318387" cy="1253613"/>
            </a:xfrm>
            <a:prstGeom prst="rect">
              <a:avLst/>
            </a:prstGeom>
            <a:ln>
              <a:noFill/>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3760839"/>
              <a:ext cx="3318387" cy="1253613"/>
            </a:xfrm>
            <a:prstGeom prst="rect">
              <a:avLst/>
            </a:prstGeom>
            <a:ln>
              <a:noFill/>
            </a:ln>
            <a:extLst>
              <a:ext uri="{53640926-AAD7-44D8-BBD7-CCE9431645EC}">
                <a14:shadowObscured xmlns:a14="http://schemas.microsoft.com/office/drawing/2010/main"/>
              </a:ext>
            </a:extLst>
          </p:spPr>
        </p:pic>
      </p:grpSp>
      <p:pic>
        <p:nvPicPr>
          <p:cNvPr id="21" name="Picture 20"/>
          <p:cNvPicPr/>
          <p:nvPr/>
        </p:nvPicPr>
        <p:blipFill rotWithShape="1">
          <a:blip r:embed="rId3" cstate="print">
            <a:extLst>
              <a:ext uri="{28A0092B-C50C-407E-A947-70E740481C1C}">
                <a14:useLocalDpi xmlns:a14="http://schemas.microsoft.com/office/drawing/2010/main"/>
              </a:ext>
            </a:extLst>
          </a:blip>
          <a:srcRect/>
          <a:stretch/>
        </p:blipFill>
        <p:spPr bwMode="auto">
          <a:xfrm>
            <a:off x="255144" y="3676981"/>
            <a:ext cx="6294105" cy="699955"/>
          </a:xfrm>
          <a:prstGeom prst="rect">
            <a:avLst/>
          </a:prstGeom>
          <a:ln>
            <a:noFill/>
          </a:ln>
          <a:extLst>
            <a:ext uri="{53640926-AAD7-44D8-BBD7-CCE9431645EC}">
              <a14:shadowObscured xmlns:a14="http://schemas.microsoft.com/office/drawing/2010/main"/>
            </a:ext>
          </a:extLst>
        </p:spPr>
      </p:pic>
      <p:sp>
        <p:nvSpPr>
          <p:cNvPr id="5" name="Text Box 2"/>
          <p:cNvSpPr txBox="1">
            <a:spLocks noChangeArrowheads="1"/>
          </p:cNvSpPr>
          <p:nvPr/>
        </p:nvSpPr>
        <p:spPr bwMode="auto">
          <a:xfrm>
            <a:off x="1965395" y="382562"/>
            <a:ext cx="1967662" cy="3072988"/>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600" b="1" dirty="0" smtClean="0">
                <a:solidFill>
                  <a:prstClr val="black"/>
                </a:solidFill>
                <a:latin typeface="Trebuchet MS" panose="020B0603020202020204" pitchFamily="34" charset="0"/>
                <a:ea typeface="Calibri"/>
                <a:cs typeface="Times New Roman"/>
              </a:rPr>
              <a:t>STOP 11:</a:t>
            </a:r>
          </a:p>
          <a:p>
            <a:pPr>
              <a:spcAft>
                <a:spcPts val="0"/>
              </a:spcAft>
            </a:pPr>
            <a:r>
              <a:rPr lang="en-GB" sz="1600" dirty="0" smtClean="0">
                <a:solidFill>
                  <a:prstClr val="black"/>
                </a:solidFill>
                <a:latin typeface="Trebuchet MS" panose="020B0603020202020204" pitchFamily="34" charset="0"/>
                <a:ea typeface="Calibri"/>
                <a:cs typeface="Times New Roman"/>
              </a:rPr>
              <a:t>Medieval Cellar</a:t>
            </a:r>
          </a:p>
          <a:p>
            <a:pPr>
              <a:spcAft>
                <a:spcPts val="0"/>
              </a:spcAft>
            </a:pPr>
            <a:endParaRPr lang="en-GB" sz="1600" dirty="0">
              <a:solidFill>
                <a:prstClr val="black"/>
              </a:solidFill>
              <a:latin typeface="Trebuchet MS" panose="020B0603020202020204" pitchFamily="34" charset="0"/>
              <a:ea typeface="Calibri"/>
              <a:cs typeface="Times New Roman"/>
            </a:endParaRPr>
          </a:p>
          <a:p>
            <a:pPr>
              <a:spcAft>
                <a:spcPts val="0"/>
              </a:spcAft>
            </a:pPr>
            <a:r>
              <a:rPr lang="en-GB" sz="1600" dirty="0" smtClean="0">
                <a:solidFill>
                  <a:prstClr val="black"/>
                </a:solidFill>
                <a:latin typeface="Trebuchet MS" panose="020B0603020202020204" pitchFamily="34" charset="0"/>
                <a:ea typeface="Calibri"/>
                <a:cs typeface="Times New Roman"/>
              </a:rPr>
              <a:t>In the depths of the house lies the medieval cellar. It dates back to 1240 and is the oldest standing remains of the first stone castle. </a:t>
            </a:r>
          </a:p>
          <a:p>
            <a:pPr>
              <a:spcAft>
                <a:spcPts val="0"/>
              </a:spcAft>
            </a:pPr>
            <a:endParaRPr lang="en-GB" sz="1600" dirty="0">
              <a:solidFill>
                <a:prstClr val="black"/>
              </a:solidFill>
              <a:latin typeface="Trebuchet MS" panose="020B0603020202020204" pitchFamily="34" charset="0"/>
              <a:ea typeface="Calibri"/>
              <a:cs typeface="Times New Roman"/>
            </a:endParaRPr>
          </a:p>
          <a:p>
            <a:pPr>
              <a:spcAft>
                <a:spcPts val="0"/>
              </a:spcAft>
            </a:pPr>
            <a:endParaRPr lang="en-GB" sz="1600" dirty="0" smtClean="0">
              <a:solidFill>
                <a:prstClr val="black"/>
              </a:solidFill>
              <a:latin typeface="Trebuchet MS" panose="020B0603020202020204" pitchFamily="34" charset="0"/>
              <a:ea typeface="Calibri"/>
              <a:cs typeface="Times New Roman"/>
            </a:endParaRPr>
          </a:p>
          <a:p>
            <a:pPr>
              <a:spcAft>
                <a:spcPts val="0"/>
              </a:spcAft>
            </a:pPr>
            <a:endParaRPr lang="en-GB" sz="1600" dirty="0">
              <a:solidFill>
                <a:prstClr val="black"/>
              </a:solidFill>
              <a:latin typeface="Trebuchet MS" panose="020B0603020202020204" pitchFamily="34" charset="0"/>
              <a:ea typeface="Calibri"/>
              <a:cs typeface="Times New Roman"/>
            </a:endParaRPr>
          </a:p>
          <a:p>
            <a:pPr>
              <a:spcAft>
                <a:spcPts val="0"/>
              </a:spcAft>
            </a:pPr>
            <a:endParaRPr lang="en-GB" sz="1600" dirty="0" smtClean="0">
              <a:solidFill>
                <a:prstClr val="black"/>
              </a:solidFill>
              <a:latin typeface="Trebuchet MS" panose="020B0603020202020204" pitchFamily="34" charset="0"/>
              <a:ea typeface="Calibri"/>
              <a:cs typeface="Times New Roman"/>
            </a:endParaRPr>
          </a:p>
          <a:p>
            <a:pPr>
              <a:spcAft>
                <a:spcPts val="0"/>
              </a:spcAft>
            </a:pPr>
            <a:endParaRPr lang="en-GB" sz="1600" dirty="0">
              <a:solidFill>
                <a:prstClr val="black"/>
              </a:solidFill>
              <a:latin typeface="Trebuchet MS" panose="020B0603020202020204" pitchFamily="34" charset="0"/>
              <a:ea typeface="Calibri"/>
              <a:cs typeface="Times New Roman"/>
            </a:endParaRPr>
          </a:p>
          <a:p>
            <a:pPr>
              <a:spcAft>
                <a:spcPts val="0"/>
              </a:spcAft>
            </a:pPr>
            <a:endParaRPr lang="en-GB" sz="1100" dirty="0">
              <a:effectLst/>
              <a:latin typeface="Calibri"/>
              <a:ea typeface="Calibri"/>
              <a:cs typeface="Times New Roman"/>
            </a:endParaRPr>
          </a:p>
        </p:txBody>
      </p:sp>
      <p:pic>
        <p:nvPicPr>
          <p:cNvPr id="43"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144" y="382562"/>
            <a:ext cx="1560375" cy="305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Users\camun\Documents\Claire's Files\Cardigan Castle Project\Cardigan-Castle-Logo.png"/>
          <p:cNvPicPr/>
          <p:nvPr/>
        </p:nvPicPr>
        <p:blipFill>
          <a:blip r:embed="rId5" cstate="print">
            <a:extLst>
              <a:ext uri="{28A0092B-C50C-407E-A947-70E740481C1C}">
                <a14:useLocalDpi xmlns:a14="http://schemas.microsoft.com/office/drawing/2010/main"/>
              </a:ext>
            </a:extLst>
          </a:blip>
          <a:srcRect/>
          <a:stretch>
            <a:fillRect/>
          </a:stretch>
        </p:blipFill>
        <p:spPr bwMode="auto">
          <a:xfrm>
            <a:off x="425836" y="613632"/>
            <a:ext cx="1202964" cy="1363072"/>
          </a:xfrm>
          <a:prstGeom prst="rect">
            <a:avLst/>
          </a:prstGeom>
          <a:noFill/>
          <a:ln>
            <a:noFill/>
          </a:ln>
        </p:spPr>
      </p:pic>
      <p:sp>
        <p:nvSpPr>
          <p:cNvPr id="42" name="Text Box 2"/>
          <p:cNvSpPr txBox="1">
            <a:spLocks noChangeArrowheads="1"/>
          </p:cNvSpPr>
          <p:nvPr/>
        </p:nvSpPr>
        <p:spPr bwMode="auto">
          <a:xfrm>
            <a:off x="255145" y="3584848"/>
            <a:ext cx="6294105" cy="699954"/>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600" dirty="0" smtClean="0">
                <a:latin typeface="Trebuchet MS" panose="020B0603020202020204" pitchFamily="34" charset="0"/>
                <a:ea typeface="Calibri"/>
                <a:cs typeface="Times New Roman"/>
              </a:rPr>
              <a:t>Cardigan Castle is the home of some rare nocturnal animals. </a:t>
            </a:r>
          </a:p>
          <a:p>
            <a:pPr>
              <a:spcAft>
                <a:spcPts val="0"/>
              </a:spcAft>
            </a:pPr>
            <a:r>
              <a:rPr lang="en-GB" sz="1600" dirty="0" smtClean="0">
                <a:latin typeface="Trebuchet MS" panose="020B0603020202020204" pitchFamily="34" charset="0"/>
                <a:ea typeface="Calibri"/>
                <a:cs typeface="Times New Roman"/>
              </a:rPr>
              <a:t>Can you guess who lives in our medieval cellar? </a:t>
            </a:r>
            <a:endParaRPr lang="en-GB" sz="1600" dirty="0">
              <a:effectLst/>
              <a:latin typeface="Trebuchet MS" panose="020B0603020202020204" pitchFamily="34" charset="0"/>
              <a:ea typeface="Calibri"/>
              <a:cs typeface="Times New Roman"/>
            </a:endParaRPr>
          </a:p>
        </p:txBody>
      </p:sp>
      <p:pic>
        <p:nvPicPr>
          <p:cNvPr id="10242"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069530" y="382561"/>
            <a:ext cx="2479719" cy="3055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2"/>
          <p:cNvSpPr txBox="1">
            <a:spLocks noChangeArrowheads="1"/>
          </p:cNvSpPr>
          <p:nvPr/>
        </p:nvSpPr>
        <p:spPr bwMode="auto">
          <a:xfrm>
            <a:off x="260335" y="9057456"/>
            <a:ext cx="6288913" cy="648072"/>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lgn="ctr"/>
            <a:r>
              <a:rPr lang="en-GB" sz="1600" dirty="0" smtClean="0">
                <a:latin typeface="Trebuchet MS" panose="020B0603020202020204" pitchFamily="34" charset="0"/>
                <a:ea typeface="Calibri"/>
                <a:cs typeface="Times New Roman"/>
              </a:rPr>
              <a:t>CLUES: These animals like to eat insects, have big ears, and hang upside down when they are sleeping. </a:t>
            </a:r>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0338" y="4376936"/>
            <a:ext cx="6288912" cy="462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8183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2060847" y="263149"/>
            <a:ext cx="2088233" cy="3047835"/>
            <a:chOff x="0" y="0"/>
            <a:chExt cx="3318387" cy="5014452"/>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3318387" cy="1253613"/>
            </a:xfrm>
            <a:prstGeom prst="rect">
              <a:avLst/>
            </a:prstGeom>
            <a:ln>
              <a:noFill/>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1253613"/>
              <a:ext cx="3318387" cy="1253613"/>
            </a:xfrm>
            <a:prstGeom prst="rect">
              <a:avLst/>
            </a:prstGeom>
            <a:ln>
              <a:noFill/>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2507226"/>
              <a:ext cx="3318387" cy="1253613"/>
            </a:xfrm>
            <a:prstGeom prst="rect">
              <a:avLst/>
            </a:prstGeom>
            <a:ln>
              <a:noFill/>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3760839"/>
              <a:ext cx="3318387" cy="1253613"/>
            </a:xfrm>
            <a:prstGeom prst="rect">
              <a:avLst/>
            </a:prstGeom>
            <a:ln>
              <a:noFill/>
            </a:ln>
            <a:extLst>
              <a:ext uri="{53640926-AAD7-44D8-BBD7-CCE9431645EC}">
                <a14:shadowObscured xmlns:a14="http://schemas.microsoft.com/office/drawing/2010/main"/>
              </a:ext>
            </a:extLst>
          </p:spPr>
        </p:pic>
      </p:grpSp>
      <p:pic>
        <p:nvPicPr>
          <p:cNvPr id="21" name="Picture 20"/>
          <p:cNvPicPr/>
          <p:nvPr/>
        </p:nvPicPr>
        <p:blipFill rotWithShape="1">
          <a:blip r:embed="rId3" cstate="print">
            <a:extLst>
              <a:ext uri="{28A0092B-C50C-407E-A947-70E740481C1C}">
                <a14:useLocalDpi xmlns:a14="http://schemas.microsoft.com/office/drawing/2010/main"/>
              </a:ext>
            </a:extLst>
          </a:blip>
          <a:srcRect/>
          <a:stretch/>
        </p:blipFill>
        <p:spPr bwMode="auto">
          <a:xfrm>
            <a:off x="255144" y="3440832"/>
            <a:ext cx="6311530" cy="864095"/>
          </a:xfrm>
          <a:prstGeom prst="rect">
            <a:avLst/>
          </a:prstGeom>
          <a:ln>
            <a:noFill/>
          </a:ln>
          <a:extLst>
            <a:ext uri="{53640926-AAD7-44D8-BBD7-CCE9431645EC}">
              <a14:shadowObscured xmlns:a14="http://schemas.microsoft.com/office/drawing/2010/main"/>
            </a:ext>
          </a:extLst>
        </p:spPr>
      </p:pic>
      <p:sp>
        <p:nvSpPr>
          <p:cNvPr id="5" name="Text Box 2"/>
          <p:cNvSpPr txBox="1">
            <a:spLocks noChangeArrowheads="1"/>
          </p:cNvSpPr>
          <p:nvPr/>
        </p:nvSpPr>
        <p:spPr bwMode="auto">
          <a:xfrm>
            <a:off x="2037402" y="268004"/>
            <a:ext cx="2111678" cy="3043529"/>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600" b="1" dirty="0" smtClean="0">
                <a:solidFill>
                  <a:prstClr val="black"/>
                </a:solidFill>
                <a:latin typeface="Trebuchet MS" panose="020B0603020202020204" pitchFamily="34" charset="0"/>
                <a:ea typeface="Calibri"/>
                <a:cs typeface="Times New Roman"/>
              </a:rPr>
              <a:t>STOP 11:</a:t>
            </a:r>
          </a:p>
          <a:p>
            <a:pPr>
              <a:spcAft>
                <a:spcPts val="0"/>
              </a:spcAft>
            </a:pPr>
            <a:r>
              <a:rPr lang="en-GB" sz="1600" dirty="0" smtClean="0">
                <a:solidFill>
                  <a:prstClr val="black"/>
                </a:solidFill>
                <a:latin typeface="Trebuchet MS" panose="020B0603020202020204" pitchFamily="34" charset="0"/>
                <a:ea typeface="Calibri"/>
                <a:cs typeface="Times New Roman"/>
              </a:rPr>
              <a:t>Medieval Cellar</a:t>
            </a:r>
          </a:p>
          <a:p>
            <a:pPr>
              <a:spcAft>
                <a:spcPts val="0"/>
              </a:spcAft>
            </a:pPr>
            <a:endParaRPr lang="en-GB" sz="1600" dirty="0">
              <a:solidFill>
                <a:prstClr val="black"/>
              </a:solidFill>
              <a:latin typeface="Trebuchet MS" panose="020B0603020202020204" pitchFamily="34" charset="0"/>
              <a:ea typeface="Calibri"/>
              <a:cs typeface="Times New Roman"/>
            </a:endParaRPr>
          </a:p>
          <a:p>
            <a:pPr>
              <a:spcAft>
                <a:spcPts val="0"/>
              </a:spcAft>
            </a:pPr>
            <a:r>
              <a:rPr lang="en-GB" sz="1600" dirty="0" smtClean="0">
                <a:solidFill>
                  <a:prstClr val="black"/>
                </a:solidFill>
                <a:latin typeface="Trebuchet MS" panose="020B0603020202020204" pitchFamily="34" charset="0"/>
                <a:ea typeface="Calibri"/>
                <a:cs typeface="Times New Roman"/>
              </a:rPr>
              <a:t>You guessed it! </a:t>
            </a:r>
          </a:p>
          <a:p>
            <a:pPr>
              <a:spcAft>
                <a:spcPts val="0"/>
              </a:spcAft>
            </a:pPr>
            <a:r>
              <a:rPr lang="en-GB" sz="1600" dirty="0" smtClean="0">
                <a:solidFill>
                  <a:prstClr val="black"/>
                </a:solidFill>
                <a:latin typeface="Trebuchet MS" panose="020B0603020202020204" pitchFamily="34" charset="0"/>
                <a:ea typeface="Calibri"/>
                <a:cs typeface="Times New Roman"/>
              </a:rPr>
              <a:t>The medieval cellar is home to our Greater Horseshoe Bats. The bats set up home 600 years ago and they now have ‘bat chutes’ to get in and out.</a:t>
            </a:r>
          </a:p>
          <a:p>
            <a:pPr>
              <a:spcAft>
                <a:spcPts val="0"/>
              </a:spcAft>
            </a:pPr>
            <a:endParaRPr lang="en-GB" sz="1600" dirty="0">
              <a:solidFill>
                <a:prstClr val="black"/>
              </a:solidFill>
              <a:latin typeface="Trebuchet MS" panose="020B0603020202020204" pitchFamily="34" charset="0"/>
              <a:ea typeface="Calibri"/>
              <a:cs typeface="Times New Roman"/>
            </a:endParaRPr>
          </a:p>
          <a:p>
            <a:pPr>
              <a:spcAft>
                <a:spcPts val="0"/>
              </a:spcAft>
            </a:pPr>
            <a:endParaRPr lang="en-GB" sz="1600" dirty="0" smtClean="0">
              <a:solidFill>
                <a:prstClr val="black"/>
              </a:solidFill>
              <a:latin typeface="Trebuchet MS" panose="020B0603020202020204" pitchFamily="34" charset="0"/>
              <a:ea typeface="Calibri"/>
              <a:cs typeface="Times New Roman"/>
            </a:endParaRPr>
          </a:p>
          <a:p>
            <a:pPr>
              <a:spcAft>
                <a:spcPts val="0"/>
              </a:spcAft>
            </a:pPr>
            <a:endParaRPr lang="en-GB" sz="1600" dirty="0">
              <a:solidFill>
                <a:prstClr val="black"/>
              </a:solidFill>
              <a:latin typeface="Trebuchet MS" panose="020B0603020202020204" pitchFamily="34" charset="0"/>
              <a:ea typeface="Calibri"/>
              <a:cs typeface="Times New Roman"/>
            </a:endParaRPr>
          </a:p>
          <a:p>
            <a:pPr>
              <a:spcAft>
                <a:spcPts val="0"/>
              </a:spcAft>
            </a:pPr>
            <a:endParaRPr lang="en-GB" sz="1600" dirty="0" smtClean="0">
              <a:solidFill>
                <a:prstClr val="black"/>
              </a:solidFill>
              <a:latin typeface="Trebuchet MS" panose="020B0603020202020204" pitchFamily="34" charset="0"/>
              <a:ea typeface="Calibri"/>
              <a:cs typeface="Times New Roman"/>
            </a:endParaRPr>
          </a:p>
          <a:p>
            <a:pPr>
              <a:spcAft>
                <a:spcPts val="0"/>
              </a:spcAft>
            </a:pPr>
            <a:endParaRPr lang="en-GB" sz="1600" dirty="0">
              <a:solidFill>
                <a:prstClr val="black"/>
              </a:solidFill>
              <a:latin typeface="Trebuchet MS" panose="020B0603020202020204" pitchFamily="34" charset="0"/>
              <a:ea typeface="Calibri"/>
              <a:cs typeface="Times New Roman"/>
            </a:endParaRPr>
          </a:p>
          <a:p>
            <a:pPr>
              <a:spcAft>
                <a:spcPts val="0"/>
              </a:spcAft>
            </a:pPr>
            <a:endParaRPr lang="en-GB" sz="1100" dirty="0">
              <a:effectLst/>
              <a:latin typeface="Calibri"/>
              <a:ea typeface="Calibri"/>
              <a:cs typeface="Times New Roman"/>
            </a:endParaRPr>
          </a:p>
        </p:txBody>
      </p:sp>
      <p:pic>
        <p:nvPicPr>
          <p:cNvPr id="43"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144" y="238546"/>
            <a:ext cx="1560375" cy="305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Users\camun\Documents\Claire's Files\Cardigan Castle Project\Cardigan-Castle-Logo.png"/>
          <p:cNvPicPr/>
          <p:nvPr/>
        </p:nvPicPr>
        <p:blipFill>
          <a:blip r:embed="rId5" cstate="print">
            <a:extLst>
              <a:ext uri="{28A0092B-C50C-407E-A947-70E740481C1C}">
                <a14:useLocalDpi xmlns:a14="http://schemas.microsoft.com/office/drawing/2010/main"/>
              </a:ext>
            </a:extLst>
          </a:blip>
          <a:srcRect/>
          <a:stretch>
            <a:fillRect/>
          </a:stretch>
        </p:blipFill>
        <p:spPr bwMode="auto">
          <a:xfrm>
            <a:off x="425836" y="420390"/>
            <a:ext cx="1202964" cy="1363072"/>
          </a:xfrm>
          <a:prstGeom prst="rect">
            <a:avLst/>
          </a:prstGeom>
          <a:noFill/>
          <a:ln>
            <a:noFill/>
          </a:ln>
        </p:spPr>
      </p:pic>
      <p:sp>
        <p:nvSpPr>
          <p:cNvPr id="42" name="Text Box 2"/>
          <p:cNvSpPr txBox="1">
            <a:spLocks noChangeArrowheads="1"/>
          </p:cNvSpPr>
          <p:nvPr/>
        </p:nvSpPr>
        <p:spPr bwMode="auto">
          <a:xfrm>
            <a:off x="255145" y="3440832"/>
            <a:ext cx="6294105" cy="864095"/>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lgn="ctr">
              <a:spcAft>
                <a:spcPts val="0"/>
              </a:spcAft>
            </a:pPr>
            <a:r>
              <a:rPr lang="en-GB" sz="1600" dirty="0" smtClean="0">
                <a:effectLst/>
                <a:latin typeface="Trebuchet MS" panose="020B0603020202020204" pitchFamily="34" charset="0"/>
                <a:ea typeface="Calibri"/>
                <a:cs typeface="Times New Roman"/>
              </a:rPr>
              <a:t>Look at the photograph of the medieval cellar on the last page. Discuss with your teacher what might make the medieval cellar a good place for our Greater Horseshoe Bats to hang out.  </a:t>
            </a:r>
            <a:endParaRPr lang="en-GB" sz="1600" dirty="0">
              <a:effectLst/>
              <a:latin typeface="Trebuchet MS" panose="020B0603020202020204" pitchFamily="34" charset="0"/>
              <a:ea typeface="Calibri"/>
              <a:cs typeface="Times New Roman"/>
            </a:endParaRPr>
          </a:p>
        </p:txBody>
      </p:sp>
      <p:sp>
        <p:nvSpPr>
          <p:cNvPr id="22" name="Text Box 2"/>
          <p:cNvSpPr txBox="1">
            <a:spLocks noChangeArrowheads="1"/>
          </p:cNvSpPr>
          <p:nvPr/>
        </p:nvSpPr>
        <p:spPr bwMode="auto">
          <a:xfrm>
            <a:off x="255144" y="4464296"/>
            <a:ext cx="6270200" cy="5241232"/>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lgn="ctr"/>
            <a:r>
              <a:rPr lang="en-GB" sz="1600" dirty="0" smtClean="0">
                <a:latin typeface="Trebuchet MS" panose="020B0603020202020204" pitchFamily="34" charset="0"/>
                <a:ea typeface="Calibri"/>
                <a:cs typeface="Times New Roman"/>
              </a:rPr>
              <a:t>The kitchen gardens are like a banquet for Greater Horseshoe Bats. They love plants like lavender, daisies, and the common ivy. </a:t>
            </a:r>
          </a:p>
          <a:p>
            <a:pPr algn="ctr"/>
            <a:endParaRPr lang="en-GB" sz="1600" dirty="0">
              <a:latin typeface="Trebuchet MS" panose="020B0603020202020204" pitchFamily="34" charset="0"/>
              <a:ea typeface="Calibri"/>
              <a:cs typeface="Times New Roman"/>
            </a:endParaRPr>
          </a:p>
          <a:p>
            <a:pPr algn="ctr"/>
            <a:endParaRPr lang="en-GB" sz="1600" dirty="0" smtClean="0">
              <a:latin typeface="Trebuchet MS" panose="020B0603020202020204" pitchFamily="34" charset="0"/>
              <a:ea typeface="Calibri"/>
              <a:cs typeface="Times New Roman"/>
            </a:endParaRPr>
          </a:p>
          <a:p>
            <a:pPr algn="ctr"/>
            <a:endParaRPr lang="en-GB" sz="1600" dirty="0">
              <a:latin typeface="Trebuchet MS" panose="020B0603020202020204" pitchFamily="34" charset="0"/>
              <a:ea typeface="Calibri"/>
              <a:cs typeface="Times New Roman"/>
            </a:endParaRPr>
          </a:p>
          <a:p>
            <a:pPr algn="ctr"/>
            <a:endParaRPr lang="en-GB" sz="1600" dirty="0" smtClean="0">
              <a:latin typeface="Trebuchet MS" panose="020B0603020202020204" pitchFamily="34" charset="0"/>
              <a:ea typeface="Calibri"/>
              <a:cs typeface="Times New Roman"/>
            </a:endParaRPr>
          </a:p>
          <a:p>
            <a:pPr algn="ctr"/>
            <a:endParaRPr lang="en-GB" sz="1600" dirty="0">
              <a:latin typeface="Trebuchet MS" panose="020B0603020202020204" pitchFamily="34" charset="0"/>
              <a:ea typeface="Calibri"/>
              <a:cs typeface="Times New Roman"/>
            </a:endParaRPr>
          </a:p>
          <a:p>
            <a:pPr algn="ctr"/>
            <a:endParaRPr lang="en-GB" sz="1600" dirty="0" smtClean="0">
              <a:latin typeface="Trebuchet MS" panose="020B0603020202020204" pitchFamily="34" charset="0"/>
              <a:ea typeface="Calibri"/>
              <a:cs typeface="Times New Roman"/>
            </a:endParaRPr>
          </a:p>
          <a:p>
            <a:pPr algn="ctr"/>
            <a:endParaRPr lang="en-GB" sz="1600" dirty="0" smtClean="0">
              <a:latin typeface="Trebuchet MS" panose="020B0603020202020204" pitchFamily="34" charset="0"/>
              <a:ea typeface="Calibri"/>
              <a:cs typeface="Times New Roman"/>
            </a:endParaRPr>
          </a:p>
          <a:p>
            <a:pPr algn="ctr"/>
            <a:endParaRPr lang="en-GB" sz="1600" dirty="0" smtClean="0">
              <a:latin typeface="Trebuchet MS" panose="020B0603020202020204" pitchFamily="34" charset="0"/>
              <a:ea typeface="Calibri"/>
              <a:cs typeface="Times New Roman"/>
            </a:endParaRPr>
          </a:p>
          <a:p>
            <a:pPr algn="ctr"/>
            <a:endParaRPr lang="en-GB" sz="1600" dirty="0">
              <a:latin typeface="Trebuchet MS" panose="020B0603020202020204" pitchFamily="34" charset="0"/>
              <a:ea typeface="Calibri"/>
              <a:cs typeface="Times New Roman"/>
            </a:endParaRPr>
          </a:p>
          <a:p>
            <a:pPr algn="ctr"/>
            <a:endParaRPr lang="en-GB" sz="1600" dirty="0" smtClean="0">
              <a:latin typeface="Trebuchet MS" panose="020B0603020202020204" pitchFamily="34" charset="0"/>
              <a:ea typeface="Calibri"/>
              <a:cs typeface="Times New Roman"/>
            </a:endParaRPr>
          </a:p>
          <a:p>
            <a:pPr algn="ctr"/>
            <a:endParaRPr lang="en-GB" sz="1600" dirty="0">
              <a:latin typeface="Trebuchet MS" panose="020B0603020202020204" pitchFamily="34" charset="0"/>
              <a:ea typeface="Calibri"/>
              <a:cs typeface="Times New Roman"/>
            </a:endParaRPr>
          </a:p>
          <a:p>
            <a:pPr algn="ctr"/>
            <a:endParaRPr lang="en-GB" sz="1600" dirty="0" smtClean="0">
              <a:latin typeface="Trebuchet MS" panose="020B0603020202020204" pitchFamily="34" charset="0"/>
              <a:ea typeface="Calibri"/>
              <a:cs typeface="Times New Roman"/>
            </a:endParaRPr>
          </a:p>
          <a:p>
            <a:pPr algn="ctr"/>
            <a:endParaRPr lang="en-GB" sz="1600" dirty="0" smtClean="0">
              <a:latin typeface="Trebuchet MS" panose="020B0603020202020204" pitchFamily="34" charset="0"/>
              <a:ea typeface="Calibri"/>
              <a:cs typeface="Times New Roman"/>
            </a:endParaRPr>
          </a:p>
          <a:p>
            <a:pPr algn="ctr"/>
            <a:endParaRPr lang="en-GB" sz="1600" dirty="0">
              <a:latin typeface="Trebuchet MS" panose="020B0603020202020204" pitchFamily="34" charset="0"/>
              <a:ea typeface="Calibri"/>
              <a:cs typeface="Times New Roman"/>
            </a:endParaRPr>
          </a:p>
          <a:p>
            <a:pPr algn="ctr"/>
            <a:endParaRPr lang="en-GB" sz="1600" dirty="0" smtClean="0">
              <a:latin typeface="Trebuchet MS" panose="020B0603020202020204" pitchFamily="34" charset="0"/>
              <a:ea typeface="Calibri"/>
              <a:cs typeface="Times New Roman"/>
            </a:endParaRPr>
          </a:p>
          <a:p>
            <a:pPr algn="ctr"/>
            <a:endParaRPr lang="en-GB" sz="1600" dirty="0" smtClean="0">
              <a:latin typeface="Trebuchet MS" panose="020B0603020202020204" pitchFamily="34" charset="0"/>
              <a:ea typeface="Calibri"/>
              <a:cs typeface="Times New Roman"/>
            </a:endParaRPr>
          </a:p>
          <a:p>
            <a:pPr algn="ctr"/>
            <a:endParaRPr lang="en-GB" sz="1600" dirty="0" smtClean="0">
              <a:latin typeface="Trebuchet MS" panose="020B0603020202020204" pitchFamily="34" charset="0"/>
              <a:ea typeface="Calibri"/>
              <a:cs typeface="Times New Roman"/>
            </a:endParaRPr>
          </a:p>
          <a:p>
            <a:pPr algn="ctr"/>
            <a:endParaRPr lang="en-GB" sz="1400" dirty="0">
              <a:latin typeface="Trebuchet MS" panose="020B0603020202020204" pitchFamily="34" charset="0"/>
              <a:ea typeface="Calibri"/>
              <a:cs typeface="Times New Roman"/>
            </a:endParaRPr>
          </a:p>
          <a:p>
            <a:pPr algn="ctr"/>
            <a:r>
              <a:rPr lang="en-GB" sz="1600" dirty="0" smtClean="0">
                <a:latin typeface="Trebuchet MS" panose="020B0603020202020204" pitchFamily="34" charset="0"/>
                <a:ea typeface="Calibri"/>
                <a:cs typeface="Times New Roman"/>
              </a:rPr>
              <a:t>Can you spot the plants above in the kitchen gardens? </a:t>
            </a:r>
          </a:p>
          <a:p>
            <a:pPr algn="ctr"/>
            <a:endParaRPr lang="en-GB" sz="1600" dirty="0" smtClean="0">
              <a:latin typeface="Trebuchet MS" panose="020B0603020202020204" pitchFamily="34" charset="0"/>
              <a:ea typeface="Calibri"/>
              <a:cs typeface="Times New Roman"/>
            </a:endParaRPr>
          </a:p>
        </p:txBody>
      </p:sp>
      <p:pic>
        <p:nvPicPr>
          <p:cNvPr id="11268" name="Picture 4" descr="Image result for Oxeye daisy"/>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42726" y="5158740"/>
            <a:ext cx="1811023" cy="140354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Image result for lavender"/>
          <p:cNvSpPr>
            <a:spLocks noChangeAspect="1" noChangeArrowheads="1"/>
          </p:cNvSpPr>
          <p:nvPr/>
        </p:nvSpPr>
        <p:spPr bwMode="auto">
          <a:xfrm>
            <a:off x="155575" y="-830263"/>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276" name="Picture 12" descr="File:Lavender 7.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23132" y="6635060"/>
            <a:ext cx="1830617" cy="1219648"/>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Ivy, Wall, Green, Leaves, Leaf, Grey"/>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25836" y="7915086"/>
            <a:ext cx="1827913" cy="1348086"/>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Image result for Wild angelica"/>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3696506" y="5158739"/>
            <a:ext cx="1450423" cy="1403545"/>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Image result for Oenothera biennis"/>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698355" y="6639176"/>
            <a:ext cx="1448574" cy="12155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76872" y="5169024"/>
            <a:ext cx="1346769" cy="338554"/>
          </a:xfrm>
          <a:prstGeom prst="rect">
            <a:avLst/>
          </a:prstGeom>
          <a:noFill/>
        </p:spPr>
        <p:txBody>
          <a:bodyPr wrap="square" rtlCol="0">
            <a:spAutoFit/>
          </a:bodyPr>
          <a:lstStyle/>
          <a:p>
            <a:r>
              <a:rPr lang="en-GB" sz="1600" dirty="0" smtClean="0">
                <a:latin typeface="Trebuchet MS" panose="020B0603020202020204" pitchFamily="34" charset="0"/>
              </a:rPr>
              <a:t>Oxeye Daisy</a:t>
            </a:r>
            <a:endParaRPr lang="en-GB" sz="1600" dirty="0">
              <a:latin typeface="Trebuchet MS" panose="020B0603020202020204" pitchFamily="34" charset="0"/>
            </a:endParaRPr>
          </a:p>
        </p:txBody>
      </p:sp>
      <p:sp>
        <p:nvSpPr>
          <p:cNvPr id="31" name="TextBox 30"/>
          <p:cNvSpPr txBox="1"/>
          <p:nvPr/>
        </p:nvSpPr>
        <p:spPr>
          <a:xfrm>
            <a:off x="2276872" y="6639176"/>
            <a:ext cx="1224136" cy="338554"/>
          </a:xfrm>
          <a:prstGeom prst="rect">
            <a:avLst/>
          </a:prstGeom>
          <a:noFill/>
        </p:spPr>
        <p:txBody>
          <a:bodyPr wrap="square" rtlCol="0">
            <a:spAutoFit/>
          </a:bodyPr>
          <a:lstStyle/>
          <a:p>
            <a:r>
              <a:rPr lang="en-GB" sz="1600" dirty="0" smtClean="0">
                <a:latin typeface="Trebuchet MS" panose="020B0603020202020204" pitchFamily="34" charset="0"/>
              </a:rPr>
              <a:t>Lavender</a:t>
            </a:r>
            <a:endParaRPr lang="en-GB" sz="1600" dirty="0">
              <a:latin typeface="Trebuchet MS" panose="020B0603020202020204" pitchFamily="34" charset="0"/>
            </a:endParaRPr>
          </a:p>
        </p:txBody>
      </p:sp>
      <p:sp>
        <p:nvSpPr>
          <p:cNvPr id="37" name="TextBox 36"/>
          <p:cNvSpPr txBox="1"/>
          <p:nvPr/>
        </p:nvSpPr>
        <p:spPr>
          <a:xfrm>
            <a:off x="2275132" y="7915086"/>
            <a:ext cx="1348509" cy="338554"/>
          </a:xfrm>
          <a:prstGeom prst="rect">
            <a:avLst/>
          </a:prstGeom>
          <a:noFill/>
        </p:spPr>
        <p:txBody>
          <a:bodyPr wrap="square" rtlCol="0">
            <a:spAutoFit/>
          </a:bodyPr>
          <a:lstStyle/>
          <a:p>
            <a:r>
              <a:rPr lang="en-GB" sz="1600" dirty="0" smtClean="0">
                <a:latin typeface="Trebuchet MS" panose="020B0603020202020204" pitchFamily="34" charset="0"/>
              </a:rPr>
              <a:t>Common Ivy</a:t>
            </a:r>
            <a:endParaRPr lang="en-GB" sz="1600" dirty="0">
              <a:latin typeface="Trebuchet MS" panose="020B0603020202020204" pitchFamily="34" charset="0"/>
            </a:endParaRPr>
          </a:p>
        </p:txBody>
      </p:sp>
      <p:sp>
        <p:nvSpPr>
          <p:cNvPr id="38" name="TextBox 37"/>
          <p:cNvSpPr txBox="1"/>
          <p:nvPr/>
        </p:nvSpPr>
        <p:spPr>
          <a:xfrm>
            <a:off x="5157194" y="6639176"/>
            <a:ext cx="1357888" cy="338554"/>
          </a:xfrm>
          <a:prstGeom prst="rect">
            <a:avLst/>
          </a:prstGeom>
          <a:noFill/>
        </p:spPr>
        <p:txBody>
          <a:bodyPr wrap="square" rtlCol="0">
            <a:spAutoFit/>
          </a:bodyPr>
          <a:lstStyle/>
          <a:p>
            <a:r>
              <a:rPr lang="en-GB" sz="1600" dirty="0" smtClean="0">
                <a:latin typeface="Trebuchet MS" panose="020B0603020202020204" pitchFamily="34" charset="0"/>
              </a:rPr>
              <a:t>Primrose</a:t>
            </a:r>
            <a:endParaRPr lang="en-GB" sz="1600" dirty="0">
              <a:latin typeface="Trebuchet MS" panose="020B0603020202020204" pitchFamily="34" charset="0"/>
            </a:endParaRPr>
          </a:p>
        </p:txBody>
      </p:sp>
      <p:sp>
        <p:nvSpPr>
          <p:cNvPr id="39" name="TextBox 38"/>
          <p:cNvSpPr txBox="1"/>
          <p:nvPr/>
        </p:nvSpPr>
        <p:spPr>
          <a:xfrm>
            <a:off x="5157192" y="7915086"/>
            <a:ext cx="1392058" cy="307777"/>
          </a:xfrm>
          <a:prstGeom prst="rect">
            <a:avLst/>
          </a:prstGeom>
          <a:noFill/>
        </p:spPr>
        <p:txBody>
          <a:bodyPr wrap="square" rtlCol="0">
            <a:spAutoFit/>
          </a:bodyPr>
          <a:lstStyle/>
          <a:p>
            <a:r>
              <a:rPr lang="en-GB" sz="1400" dirty="0" smtClean="0">
                <a:latin typeface="Trebuchet MS" panose="020B0603020202020204" pitchFamily="34" charset="0"/>
              </a:rPr>
              <a:t>Mountain Ash</a:t>
            </a:r>
            <a:endParaRPr lang="en-GB" sz="1400" dirty="0">
              <a:latin typeface="Trebuchet MS" panose="020B0603020202020204" pitchFamily="34" charset="0"/>
            </a:endParaRPr>
          </a:p>
        </p:txBody>
      </p:sp>
      <p:sp>
        <p:nvSpPr>
          <p:cNvPr id="41" name="TextBox 40"/>
          <p:cNvSpPr txBox="1"/>
          <p:nvPr/>
        </p:nvSpPr>
        <p:spPr>
          <a:xfrm>
            <a:off x="5133826" y="5190510"/>
            <a:ext cx="1285881" cy="307777"/>
          </a:xfrm>
          <a:prstGeom prst="rect">
            <a:avLst/>
          </a:prstGeom>
          <a:noFill/>
        </p:spPr>
        <p:txBody>
          <a:bodyPr wrap="square" rtlCol="0">
            <a:spAutoFit/>
          </a:bodyPr>
          <a:lstStyle/>
          <a:p>
            <a:r>
              <a:rPr lang="en-GB" sz="1400" dirty="0" smtClean="0">
                <a:latin typeface="Trebuchet MS" panose="020B0603020202020204" pitchFamily="34" charset="0"/>
              </a:rPr>
              <a:t>Wild Angelica</a:t>
            </a:r>
            <a:endParaRPr lang="en-GB" sz="1400" dirty="0">
              <a:latin typeface="Trebuchet MS" panose="020B0603020202020204" pitchFamily="34" charset="0"/>
            </a:endParaRPr>
          </a:p>
        </p:txBody>
      </p:sp>
      <p:pic>
        <p:nvPicPr>
          <p:cNvPr id="11288" name="Picture 24" descr="Related image"/>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3696506" y="7915086"/>
            <a:ext cx="1460688" cy="1348086"/>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2421538" y="7041232"/>
            <a:ext cx="827767" cy="7697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0" name="Rectangle 49"/>
          <p:cNvSpPr/>
          <p:nvPr/>
        </p:nvSpPr>
        <p:spPr>
          <a:xfrm>
            <a:off x="5301208" y="6998854"/>
            <a:ext cx="827767" cy="7697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1" name="Rectangle 50"/>
          <p:cNvSpPr/>
          <p:nvPr/>
        </p:nvSpPr>
        <p:spPr>
          <a:xfrm>
            <a:off x="2421536" y="8329581"/>
            <a:ext cx="827767" cy="7697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2" name="Rectangle 51"/>
          <p:cNvSpPr/>
          <p:nvPr/>
        </p:nvSpPr>
        <p:spPr>
          <a:xfrm>
            <a:off x="5301208" y="8337376"/>
            <a:ext cx="827767" cy="7697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3" name="Rectangle 52"/>
          <p:cNvSpPr/>
          <p:nvPr/>
        </p:nvSpPr>
        <p:spPr>
          <a:xfrm>
            <a:off x="2421537" y="5610329"/>
            <a:ext cx="827767" cy="7697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4" name="Rectangle 53"/>
          <p:cNvSpPr/>
          <p:nvPr/>
        </p:nvSpPr>
        <p:spPr>
          <a:xfrm>
            <a:off x="5281755" y="5601072"/>
            <a:ext cx="827767" cy="7697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9220" name="Picture 4" descr="Image result for greater horseshoe bat"/>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4293096" y="263150"/>
            <a:ext cx="2308465" cy="3031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8011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rotWithShape="1">
          <a:blip r:embed="rId2" cstate="print">
            <a:extLst>
              <a:ext uri="{28A0092B-C50C-407E-A947-70E740481C1C}">
                <a14:useLocalDpi xmlns:a14="http://schemas.microsoft.com/office/drawing/2010/main"/>
              </a:ext>
            </a:extLst>
          </a:blip>
          <a:srcRect/>
          <a:stretch/>
        </p:blipFill>
        <p:spPr bwMode="auto">
          <a:xfrm>
            <a:off x="207622" y="3460958"/>
            <a:ext cx="6389730" cy="1420033"/>
          </a:xfrm>
          <a:prstGeom prst="rect">
            <a:avLst/>
          </a:prstGeom>
          <a:ln>
            <a:noFill/>
          </a:ln>
          <a:extLst>
            <a:ext uri="{53640926-AAD7-44D8-BBD7-CCE9431645EC}">
              <a14:shadowObscured xmlns:a14="http://schemas.microsoft.com/office/drawing/2010/main"/>
            </a:ext>
          </a:extLst>
        </p:spPr>
      </p:pic>
      <p:sp>
        <p:nvSpPr>
          <p:cNvPr id="5" name="Text Box 2"/>
          <p:cNvSpPr txBox="1">
            <a:spLocks noChangeArrowheads="1"/>
          </p:cNvSpPr>
          <p:nvPr/>
        </p:nvSpPr>
        <p:spPr bwMode="auto">
          <a:xfrm>
            <a:off x="219318" y="3460958"/>
            <a:ext cx="6378034" cy="1420033"/>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600" b="1" dirty="0">
                <a:solidFill>
                  <a:prstClr val="black"/>
                </a:solidFill>
                <a:latin typeface="Trebuchet MS" panose="020B0603020202020204" pitchFamily="34" charset="0"/>
                <a:ea typeface="Calibri"/>
                <a:cs typeface="Times New Roman"/>
              </a:rPr>
              <a:t>STOP </a:t>
            </a:r>
            <a:r>
              <a:rPr lang="en-GB" sz="1600" b="1" dirty="0" smtClean="0">
                <a:solidFill>
                  <a:prstClr val="black"/>
                </a:solidFill>
                <a:latin typeface="Trebuchet MS" panose="020B0603020202020204" pitchFamily="34" charset="0"/>
                <a:ea typeface="Calibri"/>
                <a:cs typeface="Times New Roman"/>
              </a:rPr>
              <a:t>11: </a:t>
            </a:r>
            <a:r>
              <a:rPr lang="en-GB" sz="1600" dirty="0" smtClean="0">
                <a:solidFill>
                  <a:prstClr val="black"/>
                </a:solidFill>
                <a:latin typeface="Trebuchet MS" panose="020B0603020202020204" pitchFamily="34" charset="0"/>
                <a:ea typeface="Calibri"/>
                <a:cs typeface="Times New Roman"/>
              </a:rPr>
              <a:t>Castle Green House</a:t>
            </a:r>
          </a:p>
          <a:p>
            <a:pPr>
              <a:spcAft>
                <a:spcPts val="0"/>
              </a:spcAft>
            </a:pPr>
            <a:endParaRPr lang="en-GB" sz="1600" dirty="0">
              <a:solidFill>
                <a:prstClr val="black"/>
              </a:solidFill>
              <a:latin typeface="Trebuchet MS" panose="020B0603020202020204" pitchFamily="34" charset="0"/>
              <a:ea typeface="Calibri"/>
              <a:cs typeface="Times New Roman"/>
            </a:endParaRPr>
          </a:p>
          <a:p>
            <a:pPr>
              <a:spcAft>
                <a:spcPts val="0"/>
              </a:spcAft>
            </a:pPr>
            <a:r>
              <a:rPr lang="en-GB" sz="1600" dirty="0" smtClean="0">
                <a:solidFill>
                  <a:prstClr val="black"/>
                </a:solidFill>
                <a:latin typeface="Trebuchet MS" panose="020B0603020202020204" pitchFamily="34" charset="0"/>
                <a:ea typeface="Calibri"/>
                <a:cs typeface="Times New Roman"/>
              </a:rPr>
              <a:t>The site and castle ruins were greatly changed by owner John Bowen. In 1808, he joined Castle Green House to the original castle structure. This is what we see today.</a:t>
            </a:r>
            <a:endParaRPr lang="en-GB" sz="1600" dirty="0">
              <a:solidFill>
                <a:prstClr val="black"/>
              </a:solidFill>
              <a:latin typeface="Trebuchet MS" panose="020B0603020202020204" pitchFamily="34" charset="0"/>
              <a:ea typeface="Calibri"/>
              <a:cs typeface="Times New Roman"/>
            </a:endParaRPr>
          </a:p>
        </p:txBody>
      </p:sp>
      <p:sp>
        <p:nvSpPr>
          <p:cNvPr id="18" name="Text Box 2"/>
          <p:cNvSpPr txBox="1">
            <a:spLocks noChangeArrowheads="1"/>
          </p:cNvSpPr>
          <p:nvPr/>
        </p:nvSpPr>
        <p:spPr bwMode="auto">
          <a:xfrm>
            <a:off x="219317" y="5025008"/>
            <a:ext cx="3393478" cy="4608512"/>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lgn="r"/>
            <a:r>
              <a:rPr lang="en-GB" sz="1600" dirty="0" smtClean="0">
                <a:latin typeface="Trebuchet MS" panose="020B0603020202020204" pitchFamily="34" charset="0"/>
                <a:ea typeface="Calibri"/>
                <a:cs typeface="Times New Roman"/>
              </a:rPr>
              <a:t>L</a:t>
            </a:r>
            <a:r>
              <a:rPr lang="en-GB" sz="1600" dirty="0" smtClean="0">
                <a:effectLst/>
                <a:latin typeface="Trebuchet MS" panose="020B0603020202020204" pitchFamily="34" charset="0"/>
                <a:ea typeface="Calibri"/>
                <a:cs typeface="Times New Roman"/>
              </a:rPr>
              <a:t>ook to see what different patterns and shapes you can find inside Castle Green House</a:t>
            </a:r>
            <a:r>
              <a:rPr lang="en-GB" sz="1600" dirty="0" smtClean="0">
                <a:latin typeface="Trebuchet MS" panose="020B0603020202020204" pitchFamily="34" charset="0"/>
                <a:ea typeface="Calibri"/>
                <a:cs typeface="Times New Roman"/>
              </a:rPr>
              <a:t>. </a:t>
            </a:r>
            <a:r>
              <a:rPr lang="en-GB" sz="1600" dirty="0">
                <a:latin typeface="Trebuchet MS" panose="020B0603020202020204" pitchFamily="34" charset="0"/>
                <a:ea typeface="Calibri"/>
                <a:cs typeface="Times New Roman"/>
              </a:rPr>
              <a:t>Draw, or take </a:t>
            </a:r>
            <a:r>
              <a:rPr lang="en-GB" sz="1600" dirty="0" smtClean="0">
                <a:latin typeface="Trebuchet MS" panose="020B0603020202020204" pitchFamily="34" charset="0"/>
                <a:ea typeface="Calibri"/>
                <a:cs typeface="Times New Roman"/>
              </a:rPr>
              <a:t>photos</a:t>
            </a:r>
            <a:r>
              <a:rPr lang="en-GB" sz="1600" dirty="0">
                <a:latin typeface="Trebuchet MS" panose="020B0603020202020204" pitchFamily="34" charset="0"/>
                <a:ea typeface="Calibri"/>
                <a:cs typeface="Times New Roman"/>
              </a:rPr>
              <a:t>, of </a:t>
            </a:r>
            <a:r>
              <a:rPr lang="en-GB" sz="1600" dirty="0" smtClean="0">
                <a:latin typeface="Trebuchet MS" panose="020B0603020202020204" pitchFamily="34" charset="0"/>
                <a:ea typeface="Calibri"/>
                <a:cs typeface="Times New Roman"/>
              </a:rPr>
              <a:t>what you </a:t>
            </a:r>
            <a:r>
              <a:rPr lang="en-GB" sz="1600" dirty="0">
                <a:latin typeface="Trebuchet MS" panose="020B0603020202020204" pitchFamily="34" charset="0"/>
                <a:ea typeface="Calibri"/>
                <a:cs typeface="Times New Roman"/>
              </a:rPr>
              <a:t>see. </a:t>
            </a:r>
            <a:endParaRPr lang="en-GB" sz="1600" dirty="0" smtClean="0">
              <a:latin typeface="Trebuchet MS" panose="020B0603020202020204" pitchFamily="34" charset="0"/>
              <a:ea typeface="Calibri"/>
              <a:cs typeface="Times New Roman"/>
            </a:endParaRPr>
          </a:p>
          <a:p>
            <a:endParaRPr lang="en-GB" sz="1400" dirty="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endParaRPr lang="en-GB" sz="1400" dirty="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endParaRPr lang="en-GB" sz="1400" dirty="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endParaRPr lang="en-GB" sz="1400" dirty="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endParaRPr lang="en-GB" sz="1400" dirty="0">
              <a:latin typeface="Trebuchet MS" panose="020B0603020202020204" pitchFamily="34" charset="0"/>
              <a:ea typeface="Calibri"/>
              <a:cs typeface="Times New Roman"/>
            </a:endParaRPr>
          </a:p>
          <a:p>
            <a:endParaRPr lang="en-GB" sz="1400" dirty="0">
              <a:latin typeface="Trebuchet MS" panose="020B0603020202020204" pitchFamily="34" charset="0"/>
              <a:ea typeface="Calibri"/>
              <a:cs typeface="Times New Roman"/>
            </a:endParaRPr>
          </a:p>
          <a:p>
            <a:pPr>
              <a:spcAft>
                <a:spcPts val="0"/>
              </a:spcAft>
            </a:pPr>
            <a:r>
              <a:rPr lang="en-GB" sz="1400" dirty="0" smtClean="0">
                <a:effectLst/>
                <a:latin typeface="Trebuchet MS" panose="020B0603020202020204" pitchFamily="34" charset="0"/>
                <a:ea typeface="Calibri"/>
                <a:cs typeface="Times New Roman"/>
              </a:rPr>
              <a:t>TOP TIP! </a:t>
            </a:r>
          </a:p>
          <a:p>
            <a:pPr>
              <a:spcAft>
                <a:spcPts val="0"/>
              </a:spcAft>
            </a:pPr>
            <a:r>
              <a:rPr lang="en-GB" sz="1400" dirty="0" smtClean="0">
                <a:latin typeface="Trebuchet MS" panose="020B0603020202020204" pitchFamily="34" charset="0"/>
                <a:ea typeface="Calibri"/>
                <a:cs typeface="Times New Roman"/>
              </a:rPr>
              <a:t>Remember to look up at the ceilings and check out the fireplaces. </a:t>
            </a:r>
            <a:endParaRPr lang="en-GB" sz="1400" dirty="0" smtClean="0">
              <a:effectLst/>
              <a:latin typeface="Trebuchet MS" panose="020B0603020202020204" pitchFamily="34" charset="0"/>
              <a:ea typeface="Calibri"/>
              <a:cs typeface="Times New Roman"/>
            </a:endParaRPr>
          </a:p>
          <a:p>
            <a:pPr>
              <a:spcAft>
                <a:spcPts val="0"/>
              </a:spcAft>
            </a:pPr>
            <a:endParaRPr lang="en-GB" sz="1400" dirty="0">
              <a:latin typeface="Trebuchet MS" panose="020B0603020202020204" pitchFamily="34" charset="0"/>
              <a:ea typeface="Calibri"/>
              <a:cs typeface="Times New Roman"/>
            </a:endParaRPr>
          </a:p>
        </p:txBody>
      </p:sp>
      <p:pic>
        <p:nvPicPr>
          <p:cNvPr id="4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317" y="238546"/>
            <a:ext cx="1541857" cy="305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Users\camun\Documents\Claire's Files\Cardigan Castle Project\Cardigan-Castle-Logo.png"/>
          <p:cNvPicPr/>
          <p:nvPr/>
        </p:nvPicPr>
        <p:blipFill>
          <a:blip r:embed="rId4" cstate="print">
            <a:extLst>
              <a:ext uri="{28A0092B-C50C-407E-A947-70E740481C1C}">
                <a14:useLocalDpi xmlns:a14="http://schemas.microsoft.com/office/drawing/2010/main"/>
              </a:ext>
            </a:extLst>
          </a:blip>
          <a:srcRect/>
          <a:stretch>
            <a:fillRect/>
          </a:stretch>
        </p:blipFill>
        <p:spPr bwMode="auto">
          <a:xfrm>
            <a:off x="397358" y="421576"/>
            <a:ext cx="1202964" cy="1363072"/>
          </a:xfrm>
          <a:prstGeom prst="rect">
            <a:avLst/>
          </a:prstGeom>
          <a:noFill/>
          <a:ln>
            <a:noFill/>
          </a:ln>
        </p:spPr>
      </p:pic>
      <p:pic>
        <p:nvPicPr>
          <p:cNvPr id="1026"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bwMode="auto">
          <a:xfrm>
            <a:off x="1846196" y="254395"/>
            <a:ext cx="4723932" cy="3039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688277" y="5025007"/>
            <a:ext cx="2909074" cy="2041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688277" y="7178191"/>
            <a:ext cx="2909074" cy="2455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5632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16832" y="1064568"/>
            <a:ext cx="4305300"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51" descr="Técnicas de Scrapbooking II (pág. 1981) | Aprender manualidades es facilisimo.com: "/>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bwMode="auto">
          <a:xfrm rot="5400000">
            <a:off x="3712848" y="-1688616"/>
            <a:ext cx="875305" cy="4797497"/>
          </a:xfrm>
          <a:prstGeom prst="rect">
            <a:avLst/>
          </a:prstGeom>
          <a:noFill/>
          <a:ln>
            <a:noFill/>
          </a:ln>
          <a:extLst>
            <a:ext uri="{53640926-AAD7-44D8-BBD7-CCE9431645EC}">
              <a14:shadowObscured xmlns:a14="http://schemas.microsoft.com/office/drawing/2010/main"/>
            </a:ext>
          </a:extLst>
        </p:spPr>
      </p:pic>
      <p:sp>
        <p:nvSpPr>
          <p:cNvPr id="53" name="Freeform 52"/>
          <p:cNvSpPr/>
          <p:nvPr/>
        </p:nvSpPr>
        <p:spPr>
          <a:xfrm>
            <a:off x="1880827" y="2792760"/>
            <a:ext cx="4560411" cy="429511"/>
          </a:xfrm>
          <a:custGeom>
            <a:avLst/>
            <a:gdLst>
              <a:gd name="connsiteX0" fmla="*/ 0 w 6820255"/>
              <a:gd name="connsiteY0" fmla="*/ 381000 h 595102"/>
              <a:gd name="connsiteX1" fmla="*/ 297180 w 6820255"/>
              <a:gd name="connsiteY1" fmla="*/ 198120 h 595102"/>
              <a:gd name="connsiteX2" fmla="*/ 800100 w 6820255"/>
              <a:gd name="connsiteY2" fmla="*/ 274320 h 595102"/>
              <a:gd name="connsiteX3" fmla="*/ 1280160 w 6820255"/>
              <a:gd name="connsiteY3" fmla="*/ 510540 h 595102"/>
              <a:gd name="connsiteX4" fmla="*/ 1661160 w 6820255"/>
              <a:gd name="connsiteY4" fmla="*/ 518160 h 595102"/>
              <a:gd name="connsiteX5" fmla="*/ 2072640 w 6820255"/>
              <a:gd name="connsiteY5" fmla="*/ 259080 h 595102"/>
              <a:gd name="connsiteX6" fmla="*/ 2400300 w 6820255"/>
              <a:gd name="connsiteY6" fmla="*/ 99060 h 595102"/>
              <a:gd name="connsiteX7" fmla="*/ 2819400 w 6820255"/>
              <a:gd name="connsiteY7" fmla="*/ 152400 h 595102"/>
              <a:gd name="connsiteX8" fmla="*/ 3299460 w 6820255"/>
              <a:gd name="connsiteY8" fmla="*/ 457200 h 595102"/>
              <a:gd name="connsiteX9" fmla="*/ 3642360 w 6820255"/>
              <a:gd name="connsiteY9" fmla="*/ 594360 h 595102"/>
              <a:gd name="connsiteX10" fmla="*/ 4183380 w 6820255"/>
              <a:gd name="connsiteY10" fmla="*/ 403860 h 595102"/>
              <a:gd name="connsiteX11" fmla="*/ 4526280 w 6820255"/>
              <a:gd name="connsiteY11" fmla="*/ 198120 h 595102"/>
              <a:gd name="connsiteX12" fmla="*/ 4945380 w 6820255"/>
              <a:gd name="connsiteY12" fmla="*/ 99060 h 595102"/>
              <a:gd name="connsiteX13" fmla="*/ 5440680 w 6820255"/>
              <a:gd name="connsiteY13" fmla="*/ 160020 h 595102"/>
              <a:gd name="connsiteX14" fmla="*/ 6042660 w 6820255"/>
              <a:gd name="connsiteY14" fmla="*/ 251460 h 595102"/>
              <a:gd name="connsiteX15" fmla="*/ 6438900 w 6820255"/>
              <a:gd name="connsiteY15" fmla="*/ 251460 h 595102"/>
              <a:gd name="connsiteX16" fmla="*/ 6758940 w 6820255"/>
              <a:gd name="connsiteY16" fmla="*/ 68580 h 595102"/>
              <a:gd name="connsiteX17" fmla="*/ 6819900 w 6820255"/>
              <a:gd name="connsiteY17" fmla="*/ 0 h 59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20255" h="595102">
                <a:moveTo>
                  <a:pt x="0" y="381000"/>
                </a:moveTo>
                <a:cubicBezTo>
                  <a:pt x="81915" y="298450"/>
                  <a:pt x="163830" y="215900"/>
                  <a:pt x="297180" y="198120"/>
                </a:cubicBezTo>
                <a:cubicBezTo>
                  <a:pt x="430530" y="180340"/>
                  <a:pt x="636270" y="222250"/>
                  <a:pt x="800100" y="274320"/>
                </a:cubicBezTo>
                <a:cubicBezTo>
                  <a:pt x="963930" y="326390"/>
                  <a:pt x="1136650" y="469900"/>
                  <a:pt x="1280160" y="510540"/>
                </a:cubicBezTo>
                <a:cubicBezTo>
                  <a:pt x="1423670" y="551180"/>
                  <a:pt x="1529080" y="560070"/>
                  <a:pt x="1661160" y="518160"/>
                </a:cubicBezTo>
                <a:cubicBezTo>
                  <a:pt x="1793240" y="476250"/>
                  <a:pt x="1949450" y="328930"/>
                  <a:pt x="2072640" y="259080"/>
                </a:cubicBezTo>
                <a:cubicBezTo>
                  <a:pt x="2195830" y="189230"/>
                  <a:pt x="2275840" y="116840"/>
                  <a:pt x="2400300" y="99060"/>
                </a:cubicBezTo>
                <a:cubicBezTo>
                  <a:pt x="2524760" y="81280"/>
                  <a:pt x="2669540" y="92710"/>
                  <a:pt x="2819400" y="152400"/>
                </a:cubicBezTo>
                <a:cubicBezTo>
                  <a:pt x="2969260" y="212090"/>
                  <a:pt x="3162300" y="383540"/>
                  <a:pt x="3299460" y="457200"/>
                </a:cubicBezTo>
                <a:cubicBezTo>
                  <a:pt x="3436620" y="530860"/>
                  <a:pt x="3495040" y="603250"/>
                  <a:pt x="3642360" y="594360"/>
                </a:cubicBezTo>
                <a:cubicBezTo>
                  <a:pt x="3789680" y="585470"/>
                  <a:pt x="4036060" y="469900"/>
                  <a:pt x="4183380" y="403860"/>
                </a:cubicBezTo>
                <a:cubicBezTo>
                  <a:pt x="4330700" y="337820"/>
                  <a:pt x="4399280" y="248920"/>
                  <a:pt x="4526280" y="198120"/>
                </a:cubicBezTo>
                <a:cubicBezTo>
                  <a:pt x="4653280" y="147320"/>
                  <a:pt x="4792980" y="105410"/>
                  <a:pt x="4945380" y="99060"/>
                </a:cubicBezTo>
                <a:cubicBezTo>
                  <a:pt x="5097780" y="92710"/>
                  <a:pt x="5257800" y="134620"/>
                  <a:pt x="5440680" y="160020"/>
                </a:cubicBezTo>
                <a:cubicBezTo>
                  <a:pt x="5623560" y="185420"/>
                  <a:pt x="5876290" y="236220"/>
                  <a:pt x="6042660" y="251460"/>
                </a:cubicBezTo>
                <a:cubicBezTo>
                  <a:pt x="6209030" y="266700"/>
                  <a:pt x="6319520" y="281940"/>
                  <a:pt x="6438900" y="251460"/>
                </a:cubicBezTo>
                <a:cubicBezTo>
                  <a:pt x="6558280" y="220980"/>
                  <a:pt x="6695440" y="110490"/>
                  <a:pt x="6758940" y="68580"/>
                </a:cubicBezTo>
                <a:cubicBezTo>
                  <a:pt x="6822440" y="26670"/>
                  <a:pt x="6821170" y="13335"/>
                  <a:pt x="6819900" y="0"/>
                </a:cubicBezTo>
              </a:path>
            </a:pathLst>
          </a:custGeom>
          <a:noFill/>
          <a:ln w="38100">
            <a:solidFill>
              <a:schemeClr val="tx1"/>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54" name="Picture 53" descr="Técnicas de Scrapbooking II (pág. 1981) | Aprender manualidades es facilisimo.com: "/>
          <p:cNvPicPr/>
          <p:nvPr/>
        </p:nvPicPr>
        <p:blipFill rotWithShape="1">
          <a:blip r:embed="rId5"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bwMode="auto">
          <a:xfrm rot="5400000">
            <a:off x="3770761" y="-22083"/>
            <a:ext cx="773158" cy="4818668"/>
          </a:xfrm>
          <a:prstGeom prst="rect">
            <a:avLst/>
          </a:prstGeom>
          <a:noFill/>
          <a:ln>
            <a:noFill/>
          </a:ln>
          <a:extLst>
            <a:ext uri="{53640926-AAD7-44D8-BBD7-CCE9431645EC}">
              <a14:shadowObscured xmlns:a14="http://schemas.microsoft.com/office/drawing/2010/main"/>
            </a:ext>
          </a:extLst>
        </p:spPr>
      </p:pic>
      <p:pic>
        <p:nvPicPr>
          <p:cNvPr id="55" name="Picture 54" descr="Image result for simple border patterns for kids"/>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rcRect/>
          <a:stretch/>
        </p:blipFill>
        <p:spPr bwMode="auto">
          <a:xfrm rot="5400000">
            <a:off x="1090907" y="7560475"/>
            <a:ext cx="1321692" cy="2968414"/>
          </a:xfrm>
          <a:prstGeom prst="rect">
            <a:avLst/>
          </a:prstGeom>
          <a:noFill/>
          <a:ln>
            <a:noFill/>
          </a:ln>
          <a:extLst>
            <a:ext uri="{53640926-AAD7-44D8-BBD7-CCE9431645EC}">
              <a14:shadowObscured xmlns:a14="http://schemas.microsoft.com/office/drawing/2010/main"/>
            </a:ext>
          </a:extLst>
        </p:spPr>
      </p:pic>
      <p:sp>
        <p:nvSpPr>
          <p:cNvPr id="56" name="Text Box 2"/>
          <p:cNvSpPr txBox="1">
            <a:spLocks noChangeArrowheads="1"/>
          </p:cNvSpPr>
          <p:nvPr/>
        </p:nvSpPr>
        <p:spPr bwMode="auto">
          <a:xfrm>
            <a:off x="264842" y="3460958"/>
            <a:ext cx="6289067" cy="4922878"/>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lgn="ctr"/>
            <a:r>
              <a:rPr lang="en-GB" sz="2000" dirty="0" smtClean="0">
                <a:latin typeface="Trebuchet MS" panose="020B0603020202020204" pitchFamily="34" charset="0"/>
                <a:ea typeface="Calibri"/>
                <a:cs typeface="Times New Roman"/>
              </a:rPr>
              <a:t>Use this space to draw some of the patterns you see within the rooms of Castle Green House. </a:t>
            </a:r>
          </a:p>
          <a:p>
            <a:pPr algn="ctr"/>
            <a:endParaRPr lang="en-GB" sz="2000" dirty="0">
              <a:latin typeface="Trebuchet MS" panose="020B0603020202020204" pitchFamily="34" charset="0"/>
              <a:ea typeface="Calibri"/>
              <a:cs typeface="Times New Roman"/>
            </a:endParaRPr>
          </a:p>
          <a:p>
            <a:pPr algn="ctr"/>
            <a:endParaRPr lang="en-GB" sz="2000" dirty="0" smtClean="0">
              <a:latin typeface="Trebuchet MS" panose="020B0603020202020204" pitchFamily="34" charset="0"/>
              <a:ea typeface="Calibri"/>
              <a:cs typeface="Times New Roman"/>
            </a:endParaRPr>
          </a:p>
          <a:p>
            <a:pPr algn="ctr"/>
            <a:endParaRPr lang="en-GB" sz="2000" dirty="0">
              <a:latin typeface="Trebuchet MS" panose="020B0603020202020204" pitchFamily="34" charset="0"/>
              <a:ea typeface="Calibri"/>
              <a:cs typeface="Times New Roman"/>
            </a:endParaRPr>
          </a:p>
          <a:p>
            <a:pPr algn="ctr"/>
            <a:endParaRPr lang="en-GB" sz="2000" dirty="0" smtClean="0">
              <a:latin typeface="Trebuchet MS" panose="020B0603020202020204" pitchFamily="34" charset="0"/>
              <a:ea typeface="Calibri"/>
              <a:cs typeface="Times New Roman"/>
            </a:endParaRPr>
          </a:p>
          <a:p>
            <a:pPr algn="ctr"/>
            <a:endParaRPr lang="en-GB" sz="2000" dirty="0">
              <a:latin typeface="Trebuchet MS" panose="020B0603020202020204" pitchFamily="34" charset="0"/>
              <a:ea typeface="Calibri"/>
              <a:cs typeface="Times New Roman"/>
            </a:endParaRPr>
          </a:p>
          <a:p>
            <a:pPr algn="ctr"/>
            <a:endParaRPr lang="en-GB" sz="2000" dirty="0" smtClean="0">
              <a:latin typeface="Trebuchet MS" panose="020B0603020202020204" pitchFamily="34" charset="0"/>
              <a:ea typeface="Calibri"/>
              <a:cs typeface="Times New Roman"/>
            </a:endParaRPr>
          </a:p>
          <a:p>
            <a:pPr algn="ctr"/>
            <a:endParaRPr lang="en-GB" sz="2000" dirty="0">
              <a:latin typeface="Trebuchet MS" panose="020B0603020202020204" pitchFamily="34" charset="0"/>
              <a:ea typeface="Calibri"/>
              <a:cs typeface="Times New Roman"/>
            </a:endParaRPr>
          </a:p>
          <a:p>
            <a:pPr algn="ctr"/>
            <a:endParaRPr lang="en-GB" sz="2000" dirty="0" smtClean="0">
              <a:latin typeface="Trebuchet MS" panose="020B0603020202020204" pitchFamily="34" charset="0"/>
              <a:ea typeface="Calibri"/>
              <a:cs typeface="Times New Roman"/>
            </a:endParaRPr>
          </a:p>
          <a:p>
            <a:pPr algn="ctr"/>
            <a:endParaRPr lang="en-GB" sz="2000" dirty="0">
              <a:latin typeface="Trebuchet MS" panose="020B0603020202020204" pitchFamily="34" charset="0"/>
              <a:ea typeface="Calibri"/>
              <a:cs typeface="Times New Roman"/>
            </a:endParaRPr>
          </a:p>
          <a:p>
            <a:pPr algn="ctr"/>
            <a:endParaRPr lang="en-GB" sz="2000" dirty="0" smtClean="0">
              <a:latin typeface="Trebuchet MS" panose="020B0603020202020204" pitchFamily="34" charset="0"/>
              <a:ea typeface="Calibri"/>
              <a:cs typeface="Times New Roman"/>
            </a:endParaRPr>
          </a:p>
          <a:p>
            <a:pPr algn="ctr"/>
            <a:endParaRPr lang="en-GB" sz="2000" dirty="0">
              <a:latin typeface="Trebuchet MS" panose="020B0603020202020204" pitchFamily="34" charset="0"/>
              <a:ea typeface="Calibri"/>
              <a:cs typeface="Times New Roman"/>
            </a:endParaRPr>
          </a:p>
          <a:p>
            <a:pPr algn="ctr"/>
            <a:endParaRPr lang="en-GB" dirty="0" smtClean="0">
              <a:latin typeface="Trebuchet MS" panose="020B0603020202020204" pitchFamily="34" charset="0"/>
              <a:ea typeface="Calibri"/>
              <a:cs typeface="Times New Roman"/>
            </a:endParaRPr>
          </a:p>
          <a:p>
            <a:pPr algn="ctr"/>
            <a:endParaRPr lang="en-GB" sz="1400" dirty="0" smtClean="0">
              <a:latin typeface="Trebuchet MS" panose="020B0603020202020204" pitchFamily="34" charset="0"/>
              <a:ea typeface="Calibri"/>
              <a:cs typeface="Times New Roman"/>
            </a:endParaRPr>
          </a:p>
          <a:p>
            <a:pPr algn="ctr"/>
            <a:r>
              <a:rPr lang="en-GB" sz="2000" dirty="0" smtClean="0">
                <a:latin typeface="Trebuchet MS" panose="020B0603020202020204" pitchFamily="34" charset="0"/>
                <a:ea typeface="Calibri"/>
                <a:cs typeface="Times New Roman"/>
              </a:rPr>
              <a:t>Try to finish the patterns on the page for practice. </a:t>
            </a:r>
          </a:p>
          <a:p>
            <a:endParaRPr lang="en-GB" sz="1600" dirty="0">
              <a:latin typeface="Trebuchet MS" panose="020B0603020202020204" pitchFamily="34" charset="0"/>
              <a:ea typeface="Calibri"/>
              <a:cs typeface="Times New Roman"/>
            </a:endParaRPr>
          </a:p>
          <a:p>
            <a:endParaRPr lang="en-GB" sz="1600" dirty="0" smtClean="0">
              <a:latin typeface="Trebuchet MS" panose="020B0603020202020204" pitchFamily="34" charset="0"/>
              <a:ea typeface="Calibri"/>
              <a:cs typeface="Times New Roman"/>
            </a:endParaRPr>
          </a:p>
          <a:p>
            <a:endParaRPr lang="en-GB" sz="1600" dirty="0">
              <a:latin typeface="Trebuchet MS" panose="020B0603020202020204" pitchFamily="34" charset="0"/>
              <a:ea typeface="Calibri"/>
              <a:cs typeface="Times New Roman"/>
            </a:endParaRPr>
          </a:p>
          <a:p>
            <a:endParaRPr lang="en-GB" sz="1600" dirty="0" smtClean="0">
              <a:latin typeface="Trebuchet MS" panose="020B0603020202020204" pitchFamily="34" charset="0"/>
              <a:ea typeface="Calibri"/>
              <a:cs typeface="Times New Roman"/>
            </a:endParaRPr>
          </a:p>
          <a:p>
            <a:endParaRPr lang="en-GB" sz="1600" dirty="0">
              <a:latin typeface="Trebuchet MS" panose="020B0603020202020204" pitchFamily="34" charset="0"/>
              <a:ea typeface="Calibri"/>
              <a:cs typeface="Times New Roman"/>
            </a:endParaRPr>
          </a:p>
          <a:p>
            <a:endParaRPr lang="en-GB" sz="1600" dirty="0" smtClean="0">
              <a:latin typeface="Trebuchet MS" panose="020B0603020202020204" pitchFamily="34" charset="0"/>
              <a:ea typeface="Calibri"/>
              <a:cs typeface="Times New Roman"/>
            </a:endParaRPr>
          </a:p>
          <a:p>
            <a:endParaRPr lang="en-GB" sz="1600" dirty="0">
              <a:latin typeface="Trebuchet MS" panose="020B0603020202020204" pitchFamily="34" charset="0"/>
              <a:ea typeface="Calibri"/>
              <a:cs typeface="Times New Roman"/>
            </a:endParaRPr>
          </a:p>
          <a:p>
            <a:endParaRPr lang="en-GB" sz="1600" dirty="0" smtClean="0">
              <a:latin typeface="Trebuchet MS" panose="020B0603020202020204" pitchFamily="34" charset="0"/>
              <a:ea typeface="Calibri"/>
              <a:cs typeface="Times New Roman"/>
            </a:endParaRPr>
          </a:p>
          <a:p>
            <a:endParaRPr lang="en-GB" sz="1600" dirty="0">
              <a:latin typeface="Trebuchet MS" panose="020B0603020202020204" pitchFamily="34" charset="0"/>
              <a:ea typeface="Calibri"/>
              <a:cs typeface="Times New Roman"/>
            </a:endParaRPr>
          </a:p>
          <a:p>
            <a:endParaRPr lang="en-GB" sz="1600" dirty="0" smtClean="0">
              <a:latin typeface="Trebuchet MS" panose="020B0603020202020204" pitchFamily="34" charset="0"/>
              <a:ea typeface="Calibri"/>
              <a:cs typeface="Times New Roman"/>
            </a:endParaRPr>
          </a:p>
          <a:p>
            <a:endParaRPr lang="en-GB" sz="1600" dirty="0">
              <a:latin typeface="Trebuchet MS" panose="020B0603020202020204" pitchFamily="34" charset="0"/>
              <a:ea typeface="Calibri"/>
              <a:cs typeface="Times New Roman"/>
            </a:endParaRPr>
          </a:p>
          <a:p>
            <a:endParaRPr lang="en-GB" sz="1600" dirty="0" smtClean="0">
              <a:latin typeface="Trebuchet MS" panose="020B0603020202020204" pitchFamily="34" charset="0"/>
              <a:ea typeface="Calibri"/>
              <a:cs typeface="Times New Roman"/>
            </a:endParaRPr>
          </a:p>
          <a:p>
            <a:endParaRPr lang="en-GB" sz="1600" dirty="0">
              <a:latin typeface="Trebuchet MS" panose="020B0603020202020204" pitchFamily="34" charset="0"/>
              <a:ea typeface="Calibri"/>
              <a:cs typeface="Times New Roman"/>
            </a:endParaRPr>
          </a:p>
          <a:p>
            <a:endParaRPr lang="en-GB" sz="1600" dirty="0" smtClean="0">
              <a:latin typeface="Trebuchet MS" panose="020B0603020202020204" pitchFamily="34" charset="0"/>
              <a:ea typeface="Calibri"/>
              <a:cs typeface="Times New Roman"/>
            </a:endParaRPr>
          </a:p>
          <a:p>
            <a:endParaRPr lang="en-GB" sz="1600" dirty="0">
              <a:latin typeface="Trebuchet MS" panose="020B0603020202020204" pitchFamily="34" charset="0"/>
              <a:ea typeface="Calibri"/>
              <a:cs typeface="Times New Roman"/>
            </a:endParaRPr>
          </a:p>
          <a:p>
            <a:r>
              <a:rPr lang="en-GB" sz="1600" dirty="0" smtClean="0">
                <a:latin typeface="Trebuchet MS" panose="020B0603020202020204" pitchFamily="34" charset="0"/>
                <a:ea typeface="Calibri"/>
                <a:cs typeface="Times New Roman"/>
              </a:rPr>
              <a:t> </a:t>
            </a:r>
          </a:p>
        </p:txBody>
      </p:sp>
      <p:pic>
        <p:nvPicPr>
          <p:cNvPr id="62" name="Picture 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317" y="238546"/>
            <a:ext cx="1541857" cy="305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62" descr="C:\Users\camun\Documents\Claire's Files\Cardigan Castle Project\Cardigan-Castle-Logo.png"/>
          <p:cNvPicPr/>
          <p:nvPr/>
        </p:nvPicPr>
        <p:blipFill>
          <a:blip r:embed="rId9" cstate="print">
            <a:extLst>
              <a:ext uri="{28A0092B-C50C-407E-A947-70E740481C1C}">
                <a14:useLocalDpi xmlns:a14="http://schemas.microsoft.com/office/drawing/2010/main"/>
              </a:ext>
            </a:extLst>
          </a:blip>
          <a:srcRect/>
          <a:stretch>
            <a:fillRect/>
          </a:stretch>
        </p:blipFill>
        <p:spPr bwMode="auto">
          <a:xfrm>
            <a:off x="388763" y="421576"/>
            <a:ext cx="1202964" cy="1363072"/>
          </a:xfrm>
          <a:prstGeom prst="rect">
            <a:avLst/>
          </a:prstGeom>
          <a:noFill/>
          <a:ln>
            <a:noFill/>
          </a:ln>
        </p:spPr>
      </p:pic>
    </p:spTree>
    <p:extLst>
      <p:ext uri="{BB962C8B-B14F-4D97-AF65-F5344CB8AC3E}">
        <p14:creationId xmlns:p14="http://schemas.microsoft.com/office/powerpoint/2010/main" val="28942221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rotWithShape="1">
          <a:blip r:embed="rId2" cstate="print">
            <a:extLst>
              <a:ext uri="{28A0092B-C50C-407E-A947-70E740481C1C}">
                <a14:useLocalDpi xmlns:a14="http://schemas.microsoft.com/office/drawing/2010/main"/>
              </a:ext>
            </a:extLst>
          </a:blip>
          <a:srcRect/>
          <a:stretch/>
        </p:blipFill>
        <p:spPr bwMode="auto">
          <a:xfrm>
            <a:off x="207622" y="3532966"/>
            <a:ext cx="6389730" cy="1708066"/>
          </a:xfrm>
          <a:prstGeom prst="rect">
            <a:avLst/>
          </a:prstGeom>
          <a:ln>
            <a:noFill/>
          </a:ln>
          <a:extLst>
            <a:ext uri="{53640926-AAD7-44D8-BBD7-CCE9431645EC}">
              <a14:shadowObscured xmlns:a14="http://schemas.microsoft.com/office/drawing/2010/main"/>
            </a:ext>
          </a:extLst>
        </p:spPr>
      </p:pic>
      <p:sp>
        <p:nvSpPr>
          <p:cNvPr id="5" name="Text Box 2"/>
          <p:cNvSpPr txBox="1">
            <a:spLocks noChangeArrowheads="1"/>
          </p:cNvSpPr>
          <p:nvPr/>
        </p:nvSpPr>
        <p:spPr bwMode="auto">
          <a:xfrm>
            <a:off x="219318" y="3532966"/>
            <a:ext cx="6378034" cy="1708066"/>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lvl="0"/>
            <a:r>
              <a:rPr lang="en-GB" sz="1700" b="1" dirty="0">
                <a:solidFill>
                  <a:prstClr val="black"/>
                </a:solidFill>
                <a:latin typeface="Trebuchet MS" panose="020B0603020202020204" pitchFamily="34" charset="0"/>
                <a:ea typeface="Calibri"/>
                <a:cs typeface="Times New Roman"/>
              </a:rPr>
              <a:t>STOP 12: </a:t>
            </a:r>
            <a:r>
              <a:rPr lang="en-GB" sz="1700" dirty="0" smtClean="0">
                <a:solidFill>
                  <a:prstClr val="black"/>
                </a:solidFill>
                <a:latin typeface="Trebuchet MS" panose="020B0603020202020204" pitchFamily="34" charset="0"/>
                <a:ea typeface="Calibri"/>
                <a:cs typeface="Times New Roman"/>
              </a:rPr>
              <a:t>The </a:t>
            </a:r>
            <a:r>
              <a:rPr lang="en-GB" sz="1700" dirty="0">
                <a:solidFill>
                  <a:prstClr val="black"/>
                </a:solidFill>
                <a:latin typeface="Trebuchet MS" panose="020B0603020202020204" pitchFamily="34" charset="0"/>
                <a:ea typeface="Calibri"/>
                <a:cs typeface="Times New Roman"/>
              </a:rPr>
              <a:t>Eisteddfod </a:t>
            </a:r>
            <a:endParaRPr lang="en-GB" sz="1700" dirty="0" smtClean="0">
              <a:solidFill>
                <a:prstClr val="black"/>
              </a:solidFill>
              <a:latin typeface="Trebuchet MS" panose="020B0603020202020204" pitchFamily="34" charset="0"/>
              <a:ea typeface="Calibri"/>
              <a:cs typeface="Times New Roman"/>
            </a:endParaRPr>
          </a:p>
          <a:p>
            <a:pPr lvl="0"/>
            <a:endParaRPr lang="en-GB" sz="1700" dirty="0">
              <a:solidFill>
                <a:prstClr val="black"/>
              </a:solidFill>
              <a:latin typeface="Trebuchet MS" panose="020B0603020202020204" pitchFamily="34" charset="0"/>
              <a:ea typeface="Calibri"/>
              <a:cs typeface="Times New Roman"/>
            </a:endParaRPr>
          </a:p>
          <a:p>
            <a:pPr lvl="0"/>
            <a:r>
              <a:rPr lang="en-GB" sz="1700" dirty="0" smtClean="0">
                <a:solidFill>
                  <a:prstClr val="black"/>
                </a:solidFill>
                <a:latin typeface="Trebuchet MS" panose="020B0603020202020204" pitchFamily="34" charset="0"/>
                <a:ea typeface="Calibri"/>
                <a:cs typeface="Times New Roman"/>
              </a:rPr>
              <a:t>The first Eisteddfod was held by Lord Rhys on Christmas Day in 1176. It was a special event with competitions in music and poetry. Many of the features of the National Eisteddfod today are taken from this important event.  </a:t>
            </a:r>
            <a:endParaRPr lang="en-GB" sz="1700" dirty="0">
              <a:solidFill>
                <a:prstClr val="black"/>
              </a:solidFill>
              <a:latin typeface="Trebuchet MS" panose="020B0603020202020204" pitchFamily="34" charset="0"/>
              <a:ea typeface="Calibri"/>
              <a:cs typeface="Times New Roman"/>
            </a:endParaRPr>
          </a:p>
        </p:txBody>
      </p:sp>
      <p:sp>
        <p:nvSpPr>
          <p:cNvPr id="18" name="Text Box 2"/>
          <p:cNvSpPr txBox="1">
            <a:spLocks noChangeArrowheads="1"/>
          </p:cNvSpPr>
          <p:nvPr/>
        </p:nvSpPr>
        <p:spPr bwMode="auto">
          <a:xfrm>
            <a:off x="2420888" y="5385048"/>
            <a:ext cx="4176464" cy="2454224"/>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lgn="ctr">
              <a:spcAft>
                <a:spcPts val="0"/>
              </a:spcAft>
            </a:pPr>
            <a:r>
              <a:rPr lang="en-GB" sz="1450" dirty="0" smtClean="0">
                <a:latin typeface="Trebuchet MS" panose="020B0603020202020204" pitchFamily="34" charset="0"/>
                <a:ea typeface="Calibri"/>
                <a:cs typeface="Times New Roman"/>
              </a:rPr>
              <a:t>Discuss what contests you have at your school Eisteddfod and think about whether they are similar to the ones at the National Eisteddfod. </a:t>
            </a:r>
          </a:p>
          <a:p>
            <a:pPr algn="ctr">
              <a:spcAft>
                <a:spcPts val="0"/>
              </a:spcAft>
            </a:pPr>
            <a:endParaRPr lang="en-GB" sz="1450" dirty="0">
              <a:latin typeface="Trebuchet MS" panose="020B0603020202020204" pitchFamily="34" charset="0"/>
              <a:ea typeface="Calibri"/>
              <a:cs typeface="Times New Roman"/>
            </a:endParaRPr>
          </a:p>
          <a:p>
            <a:pPr algn="ctr">
              <a:spcAft>
                <a:spcPts val="0"/>
              </a:spcAft>
            </a:pPr>
            <a:endParaRPr lang="en-GB" sz="1450" dirty="0" smtClean="0">
              <a:latin typeface="Trebuchet MS" panose="020B0603020202020204" pitchFamily="34" charset="0"/>
              <a:ea typeface="Calibri"/>
              <a:cs typeface="Times New Roman"/>
            </a:endParaRPr>
          </a:p>
          <a:p>
            <a:pPr algn="ctr">
              <a:spcAft>
                <a:spcPts val="0"/>
              </a:spcAft>
            </a:pPr>
            <a:endParaRPr lang="en-GB" sz="1450" dirty="0" smtClean="0">
              <a:latin typeface="Trebuchet MS" panose="020B0603020202020204" pitchFamily="34" charset="0"/>
              <a:ea typeface="Calibri"/>
              <a:cs typeface="Times New Roman"/>
            </a:endParaRPr>
          </a:p>
          <a:p>
            <a:pPr algn="ctr">
              <a:spcAft>
                <a:spcPts val="0"/>
              </a:spcAft>
            </a:pPr>
            <a:endParaRPr lang="en-GB" sz="1450" dirty="0" smtClean="0">
              <a:latin typeface="Trebuchet MS" panose="020B0603020202020204" pitchFamily="34" charset="0"/>
              <a:ea typeface="Calibri"/>
              <a:cs typeface="Times New Roman"/>
            </a:endParaRPr>
          </a:p>
          <a:p>
            <a:pPr algn="ctr">
              <a:spcAft>
                <a:spcPts val="0"/>
              </a:spcAft>
            </a:pPr>
            <a:endParaRPr lang="en-GB" sz="1450" dirty="0" smtClean="0">
              <a:latin typeface="Trebuchet MS" panose="020B0603020202020204" pitchFamily="34" charset="0"/>
              <a:ea typeface="Calibri"/>
              <a:cs typeface="Times New Roman"/>
            </a:endParaRPr>
          </a:p>
          <a:p>
            <a:pPr algn="ctr">
              <a:spcAft>
                <a:spcPts val="0"/>
              </a:spcAft>
            </a:pPr>
            <a:endParaRPr lang="en-GB" sz="800" dirty="0">
              <a:latin typeface="Trebuchet MS" panose="020B0603020202020204" pitchFamily="34" charset="0"/>
              <a:ea typeface="Calibri"/>
              <a:cs typeface="Times New Roman"/>
            </a:endParaRPr>
          </a:p>
        </p:txBody>
      </p:sp>
      <p:pic>
        <p:nvPicPr>
          <p:cNvPr id="4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317" y="310554"/>
            <a:ext cx="1381005" cy="305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Users\camun\Documents\Claire's Files\Cardigan Castle Project\Cardigan-Castle-Logo.png"/>
          <p:cNvPicPr/>
          <p:nvPr/>
        </p:nvPicPr>
        <p:blipFill>
          <a:blip r:embed="rId4" cstate="print">
            <a:extLst>
              <a:ext uri="{28A0092B-C50C-407E-A947-70E740481C1C}">
                <a14:useLocalDpi xmlns:a14="http://schemas.microsoft.com/office/drawing/2010/main"/>
              </a:ext>
            </a:extLst>
          </a:blip>
          <a:srcRect/>
          <a:stretch>
            <a:fillRect/>
          </a:stretch>
        </p:blipFill>
        <p:spPr bwMode="auto">
          <a:xfrm>
            <a:off x="356500" y="488504"/>
            <a:ext cx="1106637" cy="1224136"/>
          </a:xfrm>
          <a:prstGeom prst="rect">
            <a:avLst/>
          </a:prstGeom>
          <a:noFill/>
          <a:ln>
            <a:noFill/>
          </a:ln>
        </p:spPr>
      </p:pic>
      <p:pic>
        <p:nvPicPr>
          <p:cNvPr id="4100" name="Picture 4"/>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760160" y="304365"/>
            <a:ext cx="4806672" cy="306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29780" y="5385048"/>
            <a:ext cx="2086258" cy="2454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54542" y="4580827"/>
            <a:ext cx="3429000" cy="369332"/>
          </a:xfrm>
          <a:prstGeom prst="rect">
            <a:avLst/>
          </a:prstGeom>
        </p:spPr>
        <p:txBody>
          <a:bodyPr>
            <a:spAutoFit/>
          </a:bodyPr>
          <a:lstStyle/>
          <a:p>
            <a:endParaRPr lang="en-GB" dirty="0"/>
          </a:p>
        </p:txBody>
      </p:sp>
      <p:sp>
        <p:nvSpPr>
          <p:cNvPr id="12" name="Text Box 2"/>
          <p:cNvSpPr txBox="1">
            <a:spLocks noChangeArrowheads="1"/>
          </p:cNvSpPr>
          <p:nvPr/>
        </p:nvSpPr>
        <p:spPr bwMode="auto">
          <a:xfrm>
            <a:off x="206742" y="7992338"/>
            <a:ext cx="3294266" cy="1569174"/>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lgn="ctr"/>
            <a:endParaRPr lang="en-GB" sz="700" dirty="0" smtClean="0">
              <a:latin typeface="Trebuchet MS" panose="020B0603020202020204" pitchFamily="34" charset="0"/>
              <a:ea typeface="Calibri"/>
              <a:cs typeface="Times New Roman"/>
            </a:endParaRPr>
          </a:p>
          <a:p>
            <a:pPr algn="ctr"/>
            <a:r>
              <a:rPr lang="en-GB" sz="1600" dirty="0" smtClean="0">
                <a:latin typeface="Trebuchet MS" panose="020B0603020202020204" pitchFamily="34" charset="0"/>
                <a:ea typeface="Calibri"/>
                <a:cs typeface="Times New Roman"/>
              </a:rPr>
              <a:t>Can you spot 2 Eisteddfod Chairs and 2 Eisteddfod Crowns?  </a:t>
            </a:r>
            <a:endParaRPr lang="en-GB" sz="1600" dirty="0">
              <a:latin typeface="Trebuchet MS" panose="020B0603020202020204" pitchFamily="34" charset="0"/>
              <a:ea typeface="Calibri"/>
              <a:cs typeface="Times New Roman"/>
            </a:endParaRPr>
          </a:p>
          <a:p>
            <a:pPr algn="ctr"/>
            <a:r>
              <a:rPr lang="en-GB" sz="1600" dirty="0" smtClean="0">
                <a:latin typeface="Trebuchet MS" panose="020B0603020202020204" pitchFamily="34" charset="0"/>
                <a:ea typeface="Calibri"/>
                <a:cs typeface="Times New Roman"/>
              </a:rPr>
              <a:t>These were given to the winners of the Eisteddfod festival.</a:t>
            </a:r>
          </a:p>
        </p:txBody>
      </p:sp>
      <p:pic>
        <p:nvPicPr>
          <p:cNvPr id="2052"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77" b="100000" l="384" r="100000">
                        <a14:foregroundMark x1="7042" y1="16375" x2="7042" y2="16375"/>
                        <a14:foregroundMark x1="4866" y1="14308" x2="4866" y2="14308"/>
                        <a14:foregroundMark x1="2561" y1="13514" x2="2561" y2="13514"/>
                        <a14:foregroundMark x1="15109" y1="16057" x2="15109" y2="16057"/>
                        <a14:foregroundMark x1="13828" y1="12878" x2="13828" y2="12878"/>
                        <a14:foregroundMark x1="11652" y1="7949" x2="11652" y2="7949"/>
                        <a14:foregroundMark x1="10371" y1="5564" x2="10371" y2="5564"/>
                        <a14:foregroundMark x1="8963" y1="3339" x2="8963" y2="3339"/>
                        <a14:foregroundMark x1="8451" y1="2703" x2="8451" y2="2703"/>
                        <a14:foregroundMark x1="43918" y1="5087" x2="43918" y2="5087"/>
                        <a14:foregroundMark x1="55058" y1="4134" x2="55058" y2="4134"/>
                        <a14:foregroundMark x1="41229" y1="10175" x2="41229" y2="10175"/>
                        <a14:foregroundMark x1="39437" y1="10811" x2="39437" y2="10811"/>
                        <a14:foregroundMark x1="42638" y1="6995" x2="42638" y2="6995"/>
                        <a14:foregroundMark x1="42254" y1="10811" x2="42254" y2="10811"/>
                        <a14:foregroundMark x1="40205" y1="11129" x2="40205" y2="11129"/>
                        <a14:foregroundMark x1="58259" y1="11765" x2="58259" y2="11765"/>
                        <a14:foregroundMark x1="87068" y1="4293" x2="87068" y2="4293"/>
                        <a14:foregroundMark x1="85915" y1="9539" x2="85915" y2="9539"/>
                        <a14:foregroundMark x1="87324" y1="5564" x2="87324" y2="5564"/>
                        <a14:foregroundMark x1="86428" y1="7631" x2="86428" y2="7631"/>
                        <a14:foregroundMark x1="86044" y1="8744" x2="86044" y2="8744"/>
                        <a14:foregroundMark x1="86684" y1="6359" x2="86684" y2="6359"/>
                        <a14:foregroundMark x1="86812" y1="6200" x2="86812" y2="6200"/>
                        <a14:foregroundMark x1="86940" y1="6200" x2="86940" y2="6677"/>
                        <a14:foregroundMark x1="87068" y1="3498" x2="87068" y2="3498"/>
                        <a14:foregroundMark x1="87068" y1="3021" x2="87068" y2="3021"/>
                        <a14:foregroundMark x1="9756" y1="4534" x2="9756" y2="4534"/>
                        <a14:backgroundMark x1="29193" y1="7949" x2="29193" y2="7949"/>
                        <a14:backgroundMark x1="5634" y1="7472" x2="5634" y2="7472"/>
                        <a14:backgroundMark x1="68630" y1="6518" x2="68630" y2="6518"/>
                        <a14:backgroundMark x1="68630" y1="6518" x2="68630" y2="6518"/>
                        <a14:backgroundMark x1="78617" y1="7949" x2="78617" y2="7949"/>
                        <a14:backgroundMark x1="70935" y1="16375" x2="70935" y2="16375"/>
                        <a14:backgroundMark x1="96671" y1="60095" x2="96671" y2="60095"/>
                        <a14:backgroundMark x1="5378" y1="85374" x2="5378" y2="85374"/>
                        <a14:backgroundMark x1="8451" y1="62798" x2="8451" y2="62798"/>
                        <a14:backgroundMark x1="6530" y1="45151" x2="6530" y2="45151"/>
                        <a14:backgroundMark x1="5122" y1="28299" x2="5122" y2="28299"/>
                        <a14:backgroundMark x1="17029" y1="84579" x2="17029" y2="84579"/>
                        <a14:backgroundMark x1="10499" y1="36089" x2="10499" y2="36089"/>
                        <a14:backgroundMark x1="28297" y1="19873" x2="28297" y2="19873"/>
                        <a14:backgroundMark x1="36236" y1="17329" x2="36236" y2="17329"/>
                        <a14:backgroundMark x1="66069" y1="19237" x2="66069" y2="19237"/>
                        <a14:backgroundMark x1="70423" y1="24165" x2="70423" y2="24165"/>
                        <a14:backgroundMark x1="79641" y1="13196" x2="79641" y2="10016"/>
                        <a14:backgroundMark x1="92446" y1="13831" x2="92446" y2="13831"/>
                        <a14:backgroundMark x1="97055" y1="25914" x2="97055" y2="25914"/>
                        <a14:backgroundMark x1="90141" y1="38792" x2="90141" y2="38792"/>
                        <a14:backgroundMark x1="96159" y1="39587" x2="96159" y2="39587"/>
                        <a14:backgroundMark x1="92702" y1="52623" x2="92702" y2="52623"/>
                        <a14:backgroundMark x1="89117" y1="66296" x2="89117" y2="66296"/>
                        <a14:backgroundMark x1="94110" y1="78060" x2="94110" y2="78060"/>
                        <a14:backgroundMark x1="85403" y1="87917" x2="85403" y2="87917"/>
                        <a14:backgroundMark x1="80922" y1="95231" x2="80922" y2="95231"/>
                        <a14:backgroundMark x1="92830" y1="95548" x2="92830" y2="95548"/>
                        <a14:backgroundMark x1="94494" y1="88553" x2="94494" y2="88553"/>
                        <a14:backgroundMark x1="90525" y1="81558" x2="90525" y2="81558"/>
                        <a14:backgroundMark x1="87324" y1="73132" x2="87324" y2="73132"/>
                        <a14:backgroundMark x1="97055" y1="70588" x2="97055" y2="70588"/>
                        <a14:backgroundMark x1="93342" y1="62480" x2="93342" y2="62480"/>
                        <a14:backgroundMark x1="90781" y1="58506" x2="90781" y2="58506"/>
                        <a14:backgroundMark x1="97567" y1="50556" x2="97567" y2="50556"/>
                        <a14:backgroundMark x1="92446" y1="44515" x2="92446" y2="44515"/>
                        <a14:backgroundMark x1="95647" y1="33227" x2="95647" y2="33227"/>
                        <a14:backgroundMark x1="96799" y1="12083" x2="96799" y2="12083"/>
                        <a14:backgroundMark x1="89629" y1="12083" x2="89629" y2="12083"/>
                        <a14:backgroundMark x1="88476" y1="96343" x2="88476" y2="96343"/>
                        <a14:backgroundMark x1="38540" y1="98728" x2="38540" y2="98728"/>
                        <a14:backgroundMark x1="97567" y1="93482" x2="97567" y2="93482"/>
                        <a14:backgroundMark x1="97567" y1="80763" x2="97567" y2="80763"/>
                        <a14:backgroundMark x1="3201" y1="36407" x2="3201" y2="36407"/>
                        <a14:backgroundMark x1="3969" y1="23370" x2="3969" y2="23370"/>
                        <a14:backgroundMark x1="31754" y1="19078" x2="31754" y2="19078"/>
                        <a14:backgroundMark x1="17029" y1="36407" x2="17029" y2="36407"/>
                        <a14:backgroundMark x1="16517" y1="44833" x2="16517" y2="44833"/>
                        <a14:backgroundMark x1="69526" y1="30048" x2="69526" y2="30048"/>
                        <a14:backgroundMark x1="65301" y1="27981" x2="65301" y2="27981"/>
                        <a14:backgroundMark x1="31498" y1="25914" x2="31498" y2="25914"/>
                        <a14:backgroundMark x1="19334" y1="10334" x2="19334" y2="10334"/>
                        <a14:backgroundMark x1="2049" y1="9380" x2="2049" y2="9380"/>
                        <a14:backgroundMark x1="17926" y1="7154" x2="17926" y2="7154"/>
                        <a14:backgroundMark x1="14725" y1="6041" x2="14725" y2="6041"/>
                        <a14:backgroundMark x1="64020" y1="5723" x2="64020" y2="5723"/>
                        <a14:backgroundMark x1="73111" y1="5564" x2="73111" y2="5564"/>
                        <a14:backgroundMark x1="72087" y1="9857" x2="72087" y2="9857"/>
                        <a14:backgroundMark x1="93726" y1="3975" x2="93726" y2="3975"/>
                        <a14:backgroundMark x1="33931" y1="6200" x2="33931" y2="6200"/>
                        <a14:backgroundMark x1="37900" y1="8426" x2="37900" y2="8426"/>
                        <a14:backgroundMark x1="41613" y1="11924" x2="41613" y2="11924"/>
                        <a14:backgroundMark x1="42638" y1="11924" x2="42638" y2="11924"/>
                        <a14:backgroundMark x1="64917" y1="9221" x2="64917" y2="9221"/>
                        <a14:backgroundMark x1="90269" y1="15739" x2="90269" y2="15739"/>
                        <a14:backgroundMark x1="80282" y1="4293" x2="80282" y2="4293"/>
                        <a14:backgroundMark x1="76953" y1="6041" x2="76953" y2="6041"/>
                        <a14:backgroundMark x1="12195" y1="74559" x2="12195" y2="74559"/>
                        <a14:backgroundMark x1="12195" y1="74559" x2="12195" y2="74559"/>
                        <a14:backgroundMark x1="12195" y1="88161" x2="12195" y2="88161"/>
                        <a14:backgroundMark x1="5081" y1="74055" x2="5081" y2="74055"/>
                        <a14:backgroundMark x1="6301" y1="5793" x2="6301" y2="5793"/>
                        <a14:backgroundMark x1="8740" y1="13350" x2="8740" y2="13350"/>
                        <a14:backgroundMark x1="9350" y1="9320" x2="9350" y2="9320"/>
                        <a14:backgroundMark x1="13821" y1="3275" x2="13821" y2="3275"/>
                        <a14:backgroundMark x1="2236" y1="1511" x2="2236" y2="1511"/>
                        <a14:backgroundMark x1="20325" y1="4786" x2="20325" y2="4786"/>
                        <a14:backgroundMark x1="22561" y1="7809" x2="22561" y2="7809"/>
                        <a14:backgroundMark x1="46545" y1="1511" x2="46545" y2="1511"/>
                        <a14:backgroundMark x1="44512" y1="1511" x2="44512" y2="1511"/>
                        <a14:backgroundMark x1="51423" y1="1511" x2="51423" y2="1511"/>
                        <a14:backgroundMark x1="54268" y1="2015" x2="54268" y2="2015"/>
                        <a14:backgroundMark x1="56707" y1="1763" x2="56707" y2="1763"/>
                        <a14:backgroundMark x1="60366" y1="4282" x2="60366" y2="4282"/>
                        <a14:backgroundMark x1="65650" y1="1259" x2="65650" y2="1259"/>
                        <a14:backgroundMark x1="82927" y1="4282" x2="82927" y2="4282"/>
                        <a14:backgroundMark x1="85366" y1="4786" x2="85366" y2="4786"/>
                        <a14:backgroundMark x1="91057" y1="4786" x2="91057" y2="4786"/>
                        <a14:backgroundMark x1="90447" y1="2267" x2="90447" y2="2267"/>
                        <a14:backgroundMark x1="14024" y1="73804" x2="14024" y2="73804"/>
                      </a14:backgroundRemoval>
                    </a14:imgEffect>
                  </a14:imgLayer>
                </a14:imgProps>
              </a:ext>
              <a:ext uri="{28A0092B-C50C-407E-A947-70E740481C1C}">
                <a14:useLocalDpi xmlns:a14="http://schemas.microsoft.com/office/drawing/2010/main"/>
              </a:ext>
            </a:extLst>
          </a:blip>
          <a:srcRect/>
          <a:stretch>
            <a:fillRect/>
          </a:stretch>
        </p:blipFill>
        <p:spPr bwMode="auto">
          <a:xfrm>
            <a:off x="3587440" y="7984837"/>
            <a:ext cx="2052095" cy="15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9300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31614" y="5876900"/>
            <a:ext cx="6260148" cy="3684612"/>
          </a:xfrm>
          <a:prstGeom prst="rect">
            <a:avLst/>
          </a:prstGeom>
          <a:solidFill>
            <a:srgbClr val="FFFFFF"/>
          </a:solid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2400" dirty="0">
                <a:effectLst/>
                <a:latin typeface="Trebuchet MS"/>
                <a:ea typeface="Calibri"/>
                <a:cs typeface="Times New Roman"/>
              </a:rPr>
              <a:t>Helpful </a:t>
            </a:r>
            <a:r>
              <a:rPr lang="en-GB" sz="2400" dirty="0">
                <a:latin typeface="Trebuchet MS"/>
                <a:ea typeface="Calibri"/>
                <a:cs typeface="Times New Roman"/>
              </a:rPr>
              <a:t>i</a:t>
            </a:r>
            <a:r>
              <a:rPr lang="en-GB" sz="2400" dirty="0" smtClean="0">
                <a:effectLst/>
                <a:latin typeface="Trebuchet MS"/>
                <a:ea typeface="Calibri"/>
                <a:cs typeface="Times New Roman"/>
              </a:rPr>
              <a:t>nformation for your teacher </a:t>
            </a:r>
            <a:endParaRPr lang="en-GB" sz="1100" dirty="0">
              <a:effectLst/>
              <a:latin typeface="Calibri"/>
              <a:ea typeface="Calibri"/>
              <a:cs typeface="Times New Roman"/>
            </a:endParaRPr>
          </a:p>
          <a:p>
            <a:pPr>
              <a:spcAft>
                <a:spcPts val="0"/>
              </a:spcAft>
            </a:pPr>
            <a:r>
              <a:rPr lang="en-GB" sz="1200" dirty="0">
                <a:effectLst/>
                <a:latin typeface="Trebuchet MS"/>
                <a:ea typeface="Calibri"/>
                <a:cs typeface="Times New Roman"/>
              </a:rPr>
              <a:t>If travelling by coach or bus, there is a designated public bus stop to drop groups off directly opposite the castle entrance on a one-way road through Cardigan town. Pre-arranged trips can request a member of staff to assist with crossing the road. The closest with coach parking is behind the council run car park next to the Theatre </a:t>
            </a:r>
            <a:r>
              <a:rPr lang="en-GB" sz="1200" dirty="0" err="1">
                <a:effectLst/>
                <a:latin typeface="Trebuchet MS"/>
                <a:ea typeface="Calibri"/>
                <a:cs typeface="Times New Roman"/>
              </a:rPr>
              <a:t>Mwldan</a:t>
            </a:r>
            <a:r>
              <a:rPr lang="en-GB" sz="1200" dirty="0">
                <a:effectLst/>
                <a:latin typeface="Trebuchet MS"/>
                <a:ea typeface="Calibri"/>
                <a:cs typeface="Times New Roman"/>
              </a:rPr>
              <a:t> SA43 1JY. The Castle postcode is SA43 1JA.</a:t>
            </a:r>
            <a:endParaRPr lang="en-GB" sz="1100" dirty="0">
              <a:effectLst/>
              <a:latin typeface="Calibri"/>
              <a:ea typeface="Calibri"/>
              <a:cs typeface="Times New Roman"/>
            </a:endParaRPr>
          </a:p>
          <a:p>
            <a:pPr>
              <a:spcAft>
                <a:spcPts val="0"/>
              </a:spcAft>
            </a:pPr>
            <a:r>
              <a:rPr lang="en-GB" sz="1200" dirty="0">
                <a:effectLst/>
                <a:latin typeface="Trebuchet MS"/>
                <a:ea typeface="Calibri"/>
                <a:cs typeface="Times New Roman"/>
              </a:rPr>
              <a:t> </a:t>
            </a:r>
            <a:endParaRPr lang="en-GB" sz="1100" dirty="0">
              <a:effectLst/>
              <a:latin typeface="Calibri"/>
              <a:ea typeface="Calibri"/>
              <a:cs typeface="Times New Roman"/>
            </a:endParaRPr>
          </a:p>
          <a:p>
            <a:pPr>
              <a:spcAft>
                <a:spcPts val="0"/>
              </a:spcAft>
            </a:pPr>
            <a:r>
              <a:rPr lang="en-GB" sz="1200" dirty="0">
                <a:effectLst/>
                <a:latin typeface="Trebuchet MS"/>
                <a:ea typeface="Calibri"/>
                <a:cs typeface="Times New Roman"/>
              </a:rPr>
              <a:t>When you arrive at the castle, your group will be fast-tracked through reception with tickets and information leaflets given to the person in charge for distribution. Please note that we do not permit ball games or similar activities onsite.</a:t>
            </a:r>
            <a:endParaRPr lang="en-GB" sz="1100" dirty="0">
              <a:effectLst/>
              <a:latin typeface="Calibri"/>
              <a:ea typeface="Calibri"/>
              <a:cs typeface="Times New Roman"/>
            </a:endParaRPr>
          </a:p>
          <a:p>
            <a:pPr>
              <a:spcAft>
                <a:spcPts val="0"/>
              </a:spcAft>
            </a:pPr>
            <a:r>
              <a:rPr lang="en-GB" sz="1200" dirty="0">
                <a:effectLst/>
                <a:latin typeface="Trebuchet MS"/>
                <a:ea typeface="Calibri"/>
                <a:cs typeface="Times New Roman"/>
              </a:rPr>
              <a:t> </a:t>
            </a:r>
            <a:endParaRPr lang="en-GB" sz="1100" dirty="0">
              <a:effectLst/>
              <a:latin typeface="Calibri"/>
              <a:ea typeface="Calibri"/>
              <a:cs typeface="Times New Roman"/>
            </a:endParaRPr>
          </a:p>
          <a:p>
            <a:pPr>
              <a:spcAft>
                <a:spcPts val="0"/>
              </a:spcAft>
            </a:pPr>
            <a:r>
              <a:rPr lang="en-GB" sz="1200" dirty="0">
                <a:effectLst/>
                <a:latin typeface="Trebuchet MS"/>
                <a:ea typeface="Calibri"/>
                <a:cs typeface="Times New Roman"/>
              </a:rPr>
              <a:t>Wheelchair access is provided where possible. The main grounds and Castle Green House are accessible by wheelchair. However, the kitchen gardens and play area have restricted access. There are toilet facilities </a:t>
            </a:r>
            <a:r>
              <a:rPr lang="en-GB" sz="1200" dirty="0" smtClean="0">
                <a:effectLst/>
                <a:latin typeface="Trebuchet MS"/>
                <a:ea typeface="Calibri"/>
                <a:cs typeface="Times New Roman"/>
              </a:rPr>
              <a:t> </a:t>
            </a:r>
            <a:r>
              <a:rPr lang="en-GB" sz="1200" dirty="0">
                <a:effectLst/>
                <a:latin typeface="Trebuchet MS"/>
                <a:ea typeface="Calibri"/>
                <a:cs typeface="Times New Roman"/>
              </a:rPr>
              <a:t>located in the Reception area where there is a toilet suitable for wheelchairs. </a:t>
            </a:r>
            <a:endParaRPr lang="en-GB" sz="1100" dirty="0">
              <a:effectLst/>
              <a:latin typeface="Calibri"/>
              <a:ea typeface="Calibri"/>
              <a:cs typeface="Times New Roman"/>
            </a:endParaRPr>
          </a:p>
          <a:p>
            <a:pPr>
              <a:spcAft>
                <a:spcPts val="0"/>
              </a:spcAft>
            </a:pPr>
            <a:r>
              <a:rPr lang="en-GB" sz="1200" dirty="0">
                <a:effectLst/>
                <a:latin typeface="Trebuchet MS"/>
                <a:ea typeface="Calibri"/>
                <a:cs typeface="Times New Roman"/>
              </a:rPr>
              <a:t> </a:t>
            </a:r>
            <a:endParaRPr lang="en-GB" sz="1100" dirty="0">
              <a:effectLst/>
              <a:latin typeface="Calibri"/>
              <a:ea typeface="Calibri"/>
              <a:cs typeface="Times New Roman"/>
            </a:endParaRPr>
          </a:p>
          <a:p>
            <a:pPr>
              <a:spcAft>
                <a:spcPts val="0"/>
              </a:spcAft>
            </a:pPr>
            <a:r>
              <a:rPr lang="en-GB" sz="1200" dirty="0">
                <a:effectLst/>
                <a:latin typeface="Trebuchet MS"/>
                <a:ea typeface="Calibri"/>
                <a:cs typeface="Times New Roman"/>
              </a:rPr>
              <a:t>If a child becomes lost and unable to remember the pre-arranged meeting point with their group, they should approach a member of staff for help.</a:t>
            </a:r>
            <a:endParaRPr lang="en-GB" sz="1100" dirty="0">
              <a:effectLst/>
              <a:latin typeface="Calibri"/>
              <a:ea typeface="Calibri"/>
              <a:cs typeface="Times New Roman"/>
            </a:endParaRPr>
          </a:p>
          <a:p>
            <a:pPr>
              <a:spcAft>
                <a:spcPts val="0"/>
              </a:spcAft>
            </a:pPr>
            <a:r>
              <a:rPr lang="en-GB" sz="1200" dirty="0">
                <a:effectLst/>
                <a:latin typeface="Trebuchet MS"/>
                <a:ea typeface="Calibri"/>
                <a:cs typeface="Times New Roman"/>
              </a:rPr>
              <a:t> </a:t>
            </a:r>
            <a:endParaRPr lang="en-GB" sz="1100" dirty="0">
              <a:effectLst/>
              <a:latin typeface="Calibri"/>
              <a:ea typeface="Calibri"/>
              <a:cs typeface="Times New Roman"/>
            </a:endParaRPr>
          </a:p>
        </p:txBody>
      </p:sp>
      <p:pic>
        <p:nvPicPr>
          <p:cNvPr id="14"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51165" y="-3262347"/>
            <a:ext cx="344488"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337287" y="6385287"/>
            <a:ext cx="172244"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Image result for cardigan castle floor plan"/>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6632" y="416496"/>
            <a:ext cx="5781349" cy="532859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221088" y="4448943"/>
            <a:ext cx="2370674" cy="1401643"/>
            <a:chOff x="4221088" y="4376936"/>
            <a:chExt cx="2370674" cy="1545658"/>
          </a:xfrm>
        </p:grpSpPr>
        <p:pic>
          <p:nvPicPr>
            <p:cNvPr id="11" name="Picture 2" descr="Image result for castle outlin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21088" y="4376936"/>
              <a:ext cx="2370674" cy="15456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99450" y="4736975"/>
              <a:ext cx="2013949" cy="933589"/>
            </a:xfrm>
            <a:prstGeom prst="rect">
              <a:avLst/>
            </a:prstGeom>
            <a:solidFill>
              <a:schemeClr val="bg1"/>
            </a:solidFill>
            <a:ln>
              <a:noFill/>
            </a:ln>
          </p:spPr>
          <p:txBody>
            <a:bodyPr wrap="square" rtlCol="0">
              <a:spAutoFit/>
            </a:bodyPr>
            <a:lstStyle/>
            <a:p>
              <a:pPr algn="ctr"/>
              <a:r>
                <a:rPr lang="en-GB" dirty="0" smtClean="0">
                  <a:latin typeface="Trebuchet MS" panose="020B0603020202020204" pitchFamily="34" charset="0"/>
                </a:rPr>
                <a:t>Can you spot where everything is on the map?</a:t>
              </a:r>
              <a:endParaRPr lang="en-GB" dirty="0">
                <a:latin typeface="Trebuchet MS" panose="020B0603020202020204" pitchFamily="34" charset="0"/>
              </a:endParaRPr>
            </a:p>
          </p:txBody>
        </p:sp>
      </p:grpSp>
    </p:spTree>
    <p:extLst>
      <p:ext uri="{BB962C8B-B14F-4D97-AF65-F5344CB8AC3E}">
        <p14:creationId xmlns:p14="http://schemas.microsoft.com/office/powerpoint/2010/main" val="32241475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7" y="-3245830"/>
            <a:ext cx="408626"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6" y="6267096"/>
            <a:ext cx="408626"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camun\Documents\Claire's Files\Cardigan Castle Project\Cardigan-Castle-Logo.png"/>
          <p:cNvPicPr/>
          <p:nvPr/>
        </p:nvPicPr>
        <p:blipFill>
          <a:blip r:embed="rId3" cstate="print">
            <a:extLst>
              <a:ext uri="{28A0092B-C50C-407E-A947-70E740481C1C}">
                <a14:useLocalDpi xmlns:a14="http://schemas.microsoft.com/office/drawing/2010/main"/>
              </a:ext>
            </a:extLst>
          </a:blip>
          <a:srcRect/>
          <a:stretch>
            <a:fillRect/>
          </a:stretch>
        </p:blipFill>
        <p:spPr bwMode="auto">
          <a:xfrm>
            <a:off x="212705" y="8481392"/>
            <a:ext cx="984047" cy="1220461"/>
          </a:xfrm>
          <a:prstGeom prst="rect">
            <a:avLst/>
          </a:prstGeom>
          <a:noFill/>
          <a:ln>
            <a:noFill/>
          </a:ln>
        </p:spPr>
      </p:pic>
      <p:sp>
        <p:nvSpPr>
          <p:cNvPr id="21" name="Text Box 2"/>
          <p:cNvSpPr txBox="1">
            <a:spLocks noChangeArrowheads="1"/>
          </p:cNvSpPr>
          <p:nvPr/>
        </p:nvSpPr>
        <p:spPr bwMode="auto">
          <a:xfrm>
            <a:off x="266196" y="597968"/>
            <a:ext cx="6314426" cy="754631"/>
          </a:xfrm>
          <a:prstGeom prst="rect">
            <a:avLst/>
          </a:prstGeom>
          <a:solidFill>
            <a:srgbClr val="FFFFFF"/>
          </a:solidFill>
          <a:ln w="9525">
            <a:solidFill>
              <a:schemeClr val="bg1">
                <a:lumMod val="85000"/>
              </a:schemeClr>
            </a:solidFill>
            <a:miter lim="800000"/>
            <a:headEnd/>
            <a:tailEnd/>
          </a:ln>
        </p:spPr>
        <p:txBody>
          <a:bodyPr rot="0" vert="horz" wrap="square" lIns="91440" tIns="45720" rIns="91440" bIns="45720" anchor="t" anchorCtr="0">
            <a:noAutofit/>
          </a:bodyPr>
          <a:lstStyle/>
          <a:p>
            <a:pPr algn="ctr">
              <a:spcAft>
                <a:spcPts val="0"/>
              </a:spcAft>
            </a:pP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3000" dirty="0" smtClean="0">
                <a:ln w="9525" cap="rnd" cmpd="sng" algn="ctr">
                  <a:solidFill>
                    <a:srgbClr val="D9D9D9"/>
                  </a:solidFill>
                  <a:prstDash val="solid"/>
                  <a:bevel/>
                </a:ln>
                <a:latin typeface="Trebuchet MS"/>
                <a:ea typeface="Calibri"/>
                <a:cs typeface="Times New Roman"/>
              </a:rPr>
              <a:t>The Eisteddfod Crown</a:t>
            </a:r>
            <a:endParaRPr lang="en-GB" sz="3000" dirty="0">
              <a:effectLst/>
              <a:latin typeface="Calibri"/>
              <a:ea typeface="Calibri"/>
              <a:cs typeface="Times New Roman"/>
            </a:endParaRPr>
          </a:p>
          <a:p>
            <a:pPr algn="ctr">
              <a:spcAft>
                <a:spcPts val="0"/>
              </a:spcAft>
            </a:pP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p:txBody>
      </p:sp>
      <p:sp>
        <p:nvSpPr>
          <p:cNvPr id="9" name="Text Box 2"/>
          <p:cNvSpPr txBox="1">
            <a:spLocks noChangeArrowheads="1"/>
          </p:cNvSpPr>
          <p:nvPr/>
        </p:nvSpPr>
        <p:spPr bwMode="auto">
          <a:xfrm>
            <a:off x="288785" y="1640632"/>
            <a:ext cx="6331578" cy="6624736"/>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endParaRPr lang="en-GB" sz="1400" dirty="0" smtClean="0">
              <a:latin typeface="Trebuchet MS" panose="020B0603020202020204" pitchFamily="34" charset="0"/>
              <a:ea typeface="Calibri"/>
              <a:cs typeface="Times New Roman"/>
            </a:endParaRPr>
          </a:p>
        </p:txBody>
      </p:sp>
      <p:sp>
        <p:nvSpPr>
          <p:cNvPr id="10" name="Text Box 2"/>
          <p:cNvSpPr txBox="1">
            <a:spLocks noChangeArrowheads="1"/>
          </p:cNvSpPr>
          <p:nvPr/>
        </p:nvSpPr>
        <p:spPr bwMode="auto">
          <a:xfrm>
            <a:off x="1412776" y="8481392"/>
            <a:ext cx="5184998" cy="864096"/>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r>
              <a:rPr lang="en-GB" sz="1600" dirty="0" smtClean="0">
                <a:latin typeface="Trebuchet MS" panose="020B0603020202020204" pitchFamily="34" charset="0"/>
                <a:ea typeface="Calibri"/>
                <a:cs typeface="Times New Roman"/>
              </a:rPr>
              <a:t>Design your own Eisteddfod Crown for Cardigan in the box above. Remember to think about what is special to your local community and add them to your design. </a:t>
            </a:r>
          </a:p>
        </p:txBody>
      </p:sp>
    </p:spTree>
    <p:extLst>
      <p:ext uri="{BB962C8B-B14F-4D97-AF65-F5344CB8AC3E}">
        <p14:creationId xmlns:p14="http://schemas.microsoft.com/office/powerpoint/2010/main" val="10448749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rotWithShape="1">
          <a:blip r:embed="rId2" cstate="print">
            <a:extLst>
              <a:ext uri="{28A0092B-C50C-407E-A947-70E740481C1C}">
                <a14:useLocalDpi xmlns:a14="http://schemas.microsoft.com/office/drawing/2010/main"/>
              </a:ext>
            </a:extLst>
          </a:blip>
          <a:srcRect/>
          <a:stretch/>
        </p:blipFill>
        <p:spPr bwMode="auto">
          <a:xfrm>
            <a:off x="207622" y="3460958"/>
            <a:ext cx="6389730" cy="1420033"/>
          </a:xfrm>
          <a:prstGeom prst="rect">
            <a:avLst/>
          </a:prstGeom>
          <a:ln>
            <a:noFill/>
          </a:ln>
          <a:extLst>
            <a:ext uri="{53640926-AAD7-44D8-BBD7-CCE9431645EC}">
              <a14:shadowObscured xmlns:a14="http://schemas.microsoft.com/office/drawing/2010/main"/>
            </a:ext>
          </a:extLst>
        </p:spPr>
      </p:pic>
      <p:sp>
        <p:nvSpPr>
          <p:cNvPr id="5" name="Text Box 2"/>
          <p:cNvSpPr txBox="1">
            <a:spLocks noChangeArrowheads="1"/>
          </p:cNvSpPr>
          <p:nvPr/>
        </p:nvSpPr>
        <p:spPr bwMode="auto">
          <a:xfrm>
            <a:off x="202564" y="3460957"/>
            <a:ext cx="6378034" cy="1420033"/>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600" b="1" dirty="0">
                <a:solidFill>
                  <a:prstClr val="black"/>
                </a:solidFill>
                <a:latin typeface="Trebuchet MS" panose="020B0603020202020204" pitchFamily="34" charset="0"/>
                <a:ea typeface="Calibri"/>
                <a:cs typeface="Times New Roman"/>
              </a:rPr>
              <a:t>STOP </a:t>
            </a:r>
            <a:r>
              <a:rPr lang="en-GB" sz="1600" b="1" dirty="0" smtClean="0">
                <a:solidFill>
                  <a:prstClr val="black"/>
                </a:solidFill>
                <a:latin typeface="Trebuchet MS" panose="020B0603020202020204" pitchFamily="34" charset="0"/>
                <a:ea typeface="Calibri"/>
                <a:cs typeface="Times New Roman"/>
              </a:rPr>
              <a:t>13: </a:t>
            </a:r>
            <a:r>
              <a:rPr lang="en-GB" sz="1600" dirty="0" smtClean="0">
                <a:solidFill>
                  <a:prstClr val="black"/>
                </a:solidFill>
                <a:latin typeface="Trebuchet MS" panose="020B0603020202020204" pitchFamily="34" charset="0"/>
                <a:ea typeface="Calibri"/>
                <a:cs typeface="Times New Roman"/>
              </a:rPr>
              <a:t>The Story of Cardigan</a:t>
            </a:r>
          </a:p>
          <a:p>
            <a:pPr>
              <a:spcAft>
                <a:spcPts val="0"/>
              </a:spcAft>
            </a:pPr>
            <a:endParaRPr lang="en-GB" sz="1600" dirty="0">
              <a:solidFill>
                <a:prstClr val="black"/>
              </a:solidFill>
              <a:latin typeface="Trebuchet MS" panose="020B0603020202020204" pitchFamily="34" charset="0"/>
              <a:ea typeface="Calibri"/>
              <a:cs typeface="Times New Roman"/>
            </a:endParaRPr>
          </a:p>
          <a:p>
            <a:pPr>
              <a:spcAft>
                <a:spcPts val="0"/>
              </a:spcAft>
            </a:pPr>
            <a:r>
              <a:rPr lang="en-GB" sz="1600" dirty="0" smtClean="0">
                <a:solidFill>
                  <a:prstClr val="black"/>
                </a:solidFill>
                <a:latin typeface="Trebuchet MS" panose="020B0603020202020204" pitchFamily="34" charset="0"/>
                <a:ea typeface="Calibri"/>
                <a:cs typeface="Times New Roman"/>
              </a:rPr>
              <a:t>Cardigan was a busy port town . The people of the town lived off the sea and shipped materials to other countries. To do this they built ships here from Welsh Oak for fishing and carrying loads overseas. </a:t>
            </a:r>
          </a:p>
        </p:txBody>
      </p:sp>
      <p:sp>
        <p:nvSpPr>
          <p:cNvPr id="18" name="Text Box 2"/>
          <p:cNvSpPr txBox="1">
            <a:spLocks noChangeArrowheads="1"/>
          </p:cNvSpPr>
          <p:nvPr/>
        </p:nvSpPr>
        <p:spPr bwMode="auto">
          <a:xfrm>
            <a:off x="219317" y="5025008"/>
            <a:ext cx="6378035" cy="4608512"/>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lgn="ctr">
              <a:spcAft>
                <a:spcPts val="0"/>
              </a:spcAft>
            </a:pPr>
            <a:r>
              <a:rPr lang="en-GB" sz="1500" dirty="0" smtClean="0">
                <a:latin typeface="Trebuchet MS" panose="020B0603020202020204" pitchFamily="34" charset="0"/>
                <a:ea typeface="Calibri"/>
                <a:cs typeface="Times New Roman"/>
              </a:rPr>
              <a:t>Look at the objects in the glass case and see if you can find the items below. They are all from Cardigan and tell us about its history. </a:t>
            </a:r>
          </a:p>
          <a:p>
            <a:pPr algn="ctr">
              <a:spcAft>
                <a:spcPts val="0"/>
              </a:spcAft>
            </a:pPr>
            <a:r>
              <a:rPr lang="en-GB" sz="1500" dirty="0" smtClean="0">
                <a:latin typeface="Trebuchet MS" panose="020B0603020202020204" pitchFamily="34" charset="0"/>
                <a:ea typeface="Calibri"/>
                <a:cs typeface="Times New Roman"/>
              </a:rPr>
              <a:t>Find out what they are with your teacher and write down their names.</a:t>
            </a:r>
            <a:endParaRPr lang="en-GB" sz="1500" dirty="0">
              <a:latin typeface="Trebuchet MS" panose="020B0603020202020204" pitchFamily="34" charset="0"/>
              <a:ea typeface="Calibri"/>
              <a:cs typeface="Times New Roman"/>
            </a:endParaRPr>
          </a:p>
        </p:txBody>
      </p:sp>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1696" y="238546"/>
            <a:ext cx="4395656" cy="3055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9317" y="238546"/>
            <a:ext cx="1841531" cy="305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C:\Users\camun\Documents\Claire's Files\Cardigan Castle Project\Cardigan-Castle-Logo.png"/>
          <p:cNvPicPr/>
          <p:nvPr/>
        </p:nvPicPr>
        <p:blipFill>
          <a:blip r:embed="rId5" cstate="print">
            <a:extLst>
              <a:ext uri="{28A0092B-C50C-407E-A947-70E740481C1C}">
                <a14:useLocalDpi xmlns:a14="http://schemas.microsoft.com/office/drawing/2010/main"/>
              </a:ext>
            </a:extLst>
          </a:blip>
          <a:srcRect/>
          <a:stretch>
            <a:fillRect/>
          </a:stretch>
        </p:blipFill>
        <p:spPr bwMode="auto">
          <a:xfrm>
            <a:off x="421696" y="421575"/>
            <a:ext cx="1436771" cy="1553395"/>
          </a:xfrm>
          <a:prstGeom prst="rect">
            <a:avLst/>
          </a:prstGeom>
          <a:noFill/>
          <a:ln>
            <a:noFill/>
          </a:ln>
        </p:spPr>
      </p:pic>
      <p:pic>
        <p:nvPicPr>
          <p:cNvPr id="6147" name="Picture 3" descr="Riverside"/>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49280" y="3051925"/>
            <a:ext cx="576064" cy="2096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286753" y="5887012"/>
            <a:ext cx="2112162" cy="1334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rot="5400000">
            <a:off x="4268157" y="7358746"/>
            <a:ext cx="2149353" cy="2112162"/>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9" name="Oval 18"/>
          <p:cNvSpPr/>
          <p:nvPr/>
        </p:nvSpPr>
        <p:spPr>
          <a:xfrm>
            <a:off x="4365104" y="7436232"/>
            <a:ext cx="72008" cy="75768"/>
          </a:xfrm>
          <a:prstGeom prst="ellipse">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25" name="Picture 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4664" y="5889105"/>
            <a:ext cx="1678624" cy="1656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2201697" y="5875039"/>
            <a:ext cx="1875373" cy="1670249"/>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7" name="Rectangle 26"/>
          <p:cNvSpPr/>
          <p:nvPr/>
        </p:nvSpPr>
        <p:spPr>
          <a:xfrm rot="5400000">
            <a:off x="2234807" y="7647240"/>
            <a:ext cx="1809154" cy="1875374"/>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28" name="Picture 2" descr="https://www.peoplescollection.wales/sites/pcw/files/styles/item_detail/public/images/2014/February/GTJ77479_2.jpg?itok=EUGHl_MK"/>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89804" y="7657023"/>
            <a:ext cx="1693483" cy="1832481"/>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2276872" y="5961112"/>
            <a:ext cx="72008" cy="75768"/>
          </a:xfrm>
          <a:prstGeom prst="ellipse">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Oval 2"/>
          <p:cNvSpPr/>
          <p:nvPr/>
        </p:nvSpPr>
        <p:spPr>
          <a:xfrm>
            <a:off x="2276872" y="7762144"/>
            <a:ext cx="72008" cy="75768"/>
          </a:xfrm>
          <a:prstGeom prst="ellipse">
            <a:avLst/>
          </a:prstGeom>
          <a:solidFill>
            <a:srgbClr val="FFC0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98245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rotWithShape="1">
          <a:blip r:embed="rId2" cstate="print">
            <a:extLst>
              <a:ext uri="{28A0092B-C50C-407E-A947-70E740481C1C}">
                <a14:useLocalDpi xmlns:a14="http://schemas.microsoft.com/office/drawing/2010/main"/>
              </a:ext>
            </a:extLst>
          </a:blip>
          <a:srcRect/>
          <a:stretch/>
        </p:blipFill>
        <p:spPr bwMode="auto">
          <a:xfrm>
            <a:off x="207622" y="3008784"/>
            <a:ext cx="6389730" cy="1656184"/>
          </a:xfrm>
          <a:prstGeom prst="rect">
            <a:avLst/>
          </a:prstGeom>
          <a:ln>
            <a:noFill/>
          </a:ln>
          <a:extLst>
            <a:ext uri="{53640926-AAD7-44D8-BBD7-CCE9431645EC}">
              <a14:shadowObscured xmlns:a14="http://schemas.microsoft.com/office/drawing/2010/main"/>
            </a:ext>
          </a:extLst>
        </p:spPr>
      </p:pic>
      <p:sp>
        <p:nvSpPr>
          <p:cNvPr id="5" name="Text Box 2"/>
          <p:cNvSpPr txBox="1">
            <a:spLocks noChangeArrowheads="1"/>
          </p:cNvSpPr>
          <p:nvPr/>
        </p:nvSpPr>
        <p:spPr bwMode="auto">
          <a:xfrm>
            <a:off x="219318" y="3008784"/>
            <a:ext cx="6378034" cy="1656184"/>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600" b="1" dirty="0">
                <a:solidFill>
                  <a:prstClr val="black"/>
                </a:solidFill>
                <a:latin typeface="Trebuchet MS" panose="020B0603020202020204" pitchFamily="34" charset="0"/>
                <a:ea typeface="Calibri"/>
                <a:cs typeface="Times New Roman"/>
              </a:rPr>
              <a:t>STOP </a:t>
            </a:r>
            <a:r>
              <a:rPr lang="en-GB" sz="1600" b="1" dirty="0" smtClean="0">
                <a:solidFill>
                  <a:prstClr val="black"/>
                </a:solidFill>
                <a:latin typeface="Trebuchet MS" panose="020B0603020202020204" pitchFamily="34" charset="0"/>
                <a:ea typeface="Calibri"/>
                <a:cs typeface="Times New Roman"/>
              </a:rPr>
              <a:t>14: </a:t>
            </a:r>
            <a:r>
              <a:rPr lang="en-GB" sz="1600" dirty="0" smtClean="0">
                <a:solidFill>
                  <a:prstClr val="black"/>
                </a:solidFill>
                <a:latin typeface="Trebuchet MS" panose="020B0603020202020204" pitchFamily="34" charset="0"/>
                <a:ea typeface="Calibri"/>
                <a:cs typeface="Times New Roman"/>
              </a:rPr>
              <a:t>Miss Barbara Wood</a:t>
            </a:r>
          </a:p>
          <a:p>
            <a:pPr>
              <a:spcAft>
                <a:spcPts val="0"/>
              </a:spcAft>
            </a:pPr>
            <a:endParaRPr lang="en-GB" sz="1600" dirty="0" smtClean="0">
              <a:solidFill>
                <a:prstClr val="black"/>
              </a:solidFill>
              <a:latin typeface="Trebuchet MS" panose="020B0603020202020204" pitchFamily="34" charset="0"/>
              <a:ea typeface="Calibri"/>
              <a:cs typeface="Times New Roman"/>
            </a:endParaRPr>
          </a:p>
          <a:p>
            <a:pPr>
              <a:spcAft>
                <a:spcPts val="0"/>
              </a:spcAft>
            </a:pPr>
            <a:r>
              <a:rPr lang="en-GB" sz="1600" dirty="0" smtClean="0">
                <a:solidFill>
                  <a:prstClr val="black"/>
                </a:solidFill>
                <a:latin typeface="Trebuchet MS" panose="020B0603020202020204" pitchFamily="34" charset="0"/>
                <a:ea typeface="Calibri"/>
                <a:cs typeface="Times New Roman"/>
              </a:rPr>
              <a:t>Barbara Wood is the last person to have lived at Castle Green House. The house was hard to look after and soon fell into disrepair with many parts of the house left empty to rot. In 1984 the house was abandoned and Barbara Wood moved into a caravan. </a:t>
            </a:r>
          </a:p>
        </p:txBody>
      </p:sp>
      <p:sp>
        <p:nvSpPr>
          <p:cNvPr id="18" name="Text Box 2"/>
          <p:cNvSpPr txBox="1">
            <a:spLocks noChangeArrowheads="1"/>
          </p:cNvSpPr>
          <p:nvPr/>
        </p:nvSpPr>
        <p:spPr bwMode="auto">
          <a:xfrm>
            <a:off x="207622" y="4953000"/>
            <a:ext cx="6347540" cy="4752528"/>
          </a:xfrm>
          <a:prstGeom prst="rect">
            <a:avLst/>
          </a:prstGeom>
          <a:noFill/>
          <a:ln w="76200">
            <a:solidFill>
              <a:srgbClr val="996600"/>
            </a:solidFill>
            <a:miter lim="800000"/>
            <a:headEnd/>
            <a:tailEnd/>
          </a:ln>
        </p:spPr>
        <p:txBody>
          <a:bodyPr rot="0" vert="horz" wrap="square" lIns="91440" tIns="45720" rIns="91440" bIns="45720" anchor="t" anchorCtr="0">
            <a:noAutofit/>
          </a:bodyPr>
          <a:lstStyle/>
          <a:p>
            <a:pPr>
              <a:spcAft>
                <a:spcPts val="0"/>
              </a:spcAft>
            </a:pPr>
            <a:endParaRPr lang="en-GB" sz="1400" dirty="0">
              <a:latin typeface="Trebuchet MS" panose="020B0603020202020204" pitchFamily="34" charset="0"/>
              <a:ea typeface="Calibri"/>
              <a:cs typeface="Times New Roman"/>
            </a:endParaRPr>
          </a:p>
        </p:txBody>
      </p:sp>
      <p:pic>
        <p:nvPicPr>
          <p:cNvPr id="4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317" y="238547"/>
            <a:ext cx="1541857" cy="263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Users\camun\Documents\Claire's Files\Cardigan Castle Project\Cardigan-Castle-Logo.png"/>
          <p:cNvPicPr/>
          <p:nvPr/>
        </p:nvPicPr>
        <p:blipFill>
          <a:blip r:embed="rId4" cstate="print">
            <a:extLst>
              <a:ext uri="{28A0092B-C50C-407E-A947-70E740481C1C}">
                <a14:useLocalDpi xmlns:a14="http://schemas.microsoft.com/office/drawing/2010/main"/>
              </a:ext>
            </a:extLst>
          </a:blip>
          <a:srcRect/>
          <a:stretch>
            <a:fillRect/>
          </a:stretch>
        </p:blipFill>
        <p:spPr bwMode="auto">
          <a:xfrm>
            <a:off x="397358" y="421576"/>
            <a:ext cx="1202964" cy="1363072"/>
          </a:xfrm>
          <a:prstGeom prst="rect">
            <a:avLst/>
          </a:prstGeom>
          <a:noFill/>
          <a:ln>
            <a:noFill/>
          </a:ln>
        </p:spPr>
      </p:pic>
      <p:pic>
        <p:nvPicPr>
          <p:cNvPr id="5122" name="Picture 2" descr="Image result for cardigan castle castle green hous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16056" y="244103"/>
            <a:ext cx="4668538" cy="26260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21347880">
            <a:off x="283043" y="5008809"/>
            <a:ext cx="2770777" cy="3544595"/>
          </a:xfrm>
          <a:prstGeom prst="rect">
            <a:avLst/>
          </a:prstGeom>
          <a:solidFill>
            <a:schemeClr val="bg1"/>
          </a:solidFill>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Text Box 2"/>
          <p:cNvSpPr txBox="1">
            <a:spLocks noChangeArrowheads="1"/>
          </p:cNvSpPr>
          <p:nvPr/>
        </p:nvSpPr>
        <p:spPr bwMode="auto">
          <a:xfrm>
            <a:off x="3099658" y="4953000"/>
            <a:ext cx="3353679" cy="4752528"/>
          </a:xfrm>
          <a:prstGeom prst="rect">
            <a:avLst/>
          </a:prstGeom>
          <a:noFill/>
          <a:ln w="9525">
            <a:noFill/>
            <a:miter lim="800000"/>
            <a:headEnd/>
            <a:tailEnd/>
          </a:ln>
        </p:spPr>
        <p:txBody>
          <a:bodyPr rot="0" vert="horz" wrap="square" lIns="91440" tIns="45720" rIns="91440" bIns="45720" anchor="t" anchorCtr="0">
            <a:noAutofit/>
          </a:bodyPr>
          <a:lstStyle/>
          <a:p>
            <a:pPr algn="r">
              <a:lnSpc>
                <a:spcPct val="200000"/>
              </a:lnSpc>
              <a:spcAft>
                <a:spcPts val="0"/>
              </a:spcAft>
            </a:pPr>
            <a:r>
              <a:rPr lang="en-GB" dirty="0" smtClean="0">
                <a:latin typeface="Calibri"/>
                <a:ea typeface="Calibri"/>
                <a:cs typeface="Times New Roman"/>
              </a:rPr>
              <a:t>Born: _______________</a:t>
            </a:r>
          </a:p>
          <a:p>
            <a:pPr algn="r">
              <a:lnSpc>
                <a:spcPct val="200000"/>
              </a:lnSpc>
              <a:spcAft>
                <a:spcPts val="0"/>
              </a:spcAft>
            </a:pPr>
            <a:r>
              <a:rPr lang="en-GB" dirty="0" smtClean="0">
                <a:effectLst/>
                <a:latin typeface="Calibri"/>
                <a:ea typeface="Calibri"/>
                <a:cs typeface="Times New Roman"/>
              </a:rPr>
              <a:t>Died: _______________</a:t>
            </a:r>
          </a:p>
          <a:p>
            <a:pPr algn="r">
              <a:spcAft>
                <a:spcPts val="0"/>
              </a:spcAft>
            </a:pPr>
            <a:endParaRPr lang="en-GB" dirty="0" smtClean="0">
              <a:latin typeface="Calibri"/>
              <a:ea typeface="Calibri"/>
              <a:cs typeface="Times New Roman"/>
            </a:endParaRPr>
          </a:p>
          <a:p>
            <a:pPr algn="r">
              <a:lnSpc>
                <a:spcPct val="200000"/>
              </a:lnSpc>
              <a:spcAft>
                <a:spcPts val="0"/>
              </a:spcAft>
            </a:pPr>
            <a:r>
              <a:rPr lang="en-GB" dirty="0" smtClean="0">
                <a:latin typeface="Calibri"/>
                <a:ea typeface="Calibri"/>
                <a:cs typeface="Times New Roman"/>
              </a:rPr>
              <a:t>Miss Barbara Wood moved into Castle Green House in ________. She soon found it hard to keep the house ___ ___ ___ ___ and it started to ___ ___ ___ ___  / </a:t>
            </a:r>
          </a:p>
          <a:p>
            <a:pPr algn="r">
              <a:lnSpc>
                <a:spcPct val="200000"/>
              </a:lnSpc>
              <a:spcAft>
                <a:spcPts val="0"/>
              </a:spcAft>
            </a:pPr>
            <a:r>
              <a:rPr lang="en-GB" dirty="0" smtClean="0">
                <a:latin typeface="Calibri"/>
                <a:ea typeface="Calibri"/>
                <a:cs typeface="Times New Roman"/>
              </a:rPr>
              <a:t>___ ___ ___ ___</a:t>
            </a:r>
            <a:endParaRPr lang="en-GB" dirty="0">
              <a:latin typeface="Calibri"/>
              <a:ea typeface="Calibri"/>
              <a:cs typeface="Times New Roman"/>
            </a:endParaRPr>
          </a:p>
        </p:txBody>
      </p:sp>
      <p:sp>
        <p:nvSpPr>
          <p:cNvPr id="11" name="Text Box 2"/>
          <p:cNvSpPr txBox="1">
            <a:spLocks noChangeArrowheads="1"/>
          </p:cNvSpPr>
          <p:nvPr/>
        </p:nvSpPr>
        <p:spPr bwMode="auto">
          <a:xfrm>
            <a:off x="397358" y="8769425"/>
            <a:ext cx="2702300" cy="792088"/>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lgn="ctr">
              <a:spcAft>
                <a:spcPts val="0"/>
              </a:spcAft>
            </a:pPr>
            <a:r>
              <a:rPr lang="en-GB" sz="1600" dirty="0">
                <a:effectLst/>
                <a:latin typeface="Calibri"/>
                <a:ea typeface="Calibri"/>
                <a:cs typeface="Times New Roman"/>
              </a:rPr>
              <a:t> </a:t>
            </a:r>
            <a:r>
              <a:rPr lang="en-GB" sz="1600" dirty="0" smtClean="0">
                <a:latin typeface="Calibri"/>
                <a:ea typeface="Calibri"/>
                <a:cs typeface="Times New Roman"/>
              </a:rPr>
              <a:t>Find out more about Miss </a:t>
            </a:r>
            <a:r>
              <a:rPr lang="en-GB" sz="1600" smtClean="0">
                <a:latin typeface="Calibri"/>
                <a:ea typeface="Calibri"/>
                <a:cs typeface="Times New Roman"/>
              </a:rPr>
              <a:t>Barbara Wood </a:t>
            </a:r>
            <a:r>
              <a:rPr lang="en-GB" sz="1600" dirty="0" smtClean="0">
                <a:latin typeface="Calibri"/>
                <a:ea typeface="Calibri"/>
                <a:cs typeface="Times New Roman"/>
              </a:rPr>
              <a:t>and fill in the missing facts.</a:t>
            </a:r>
            <a:endParaRPr lang="en-GB" sz="1600" dirty="0">
              <a:effectLst/>
              <a:latin typeface="Calibri"/>
              <a:ea typeface="Calibri"/>
              <a:cs typeface="Times New Roman"/>
            </a:endParaRPr>
          </a:p>
        </p:txBody>
      </p:sp>
      <p:sp>
        <p:nvSpPr>
          <p:cNvPr id="8" name="Text Box 2"/>
          <p:cNvSpPr txBox="1">
            <a:spLocks noChangeArrowheads="1"/>
          </p:cNvSpPr>
          <p:nvPr/>
        </p:nvSpPr>
        <p:spPr bwMode="auto">
          <a:xfrm rot="21300727">
            <a:off x="542482" y="5223832"/>
            <a:ext cx="2228253" cy="2696974"/>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lgn="ctr">
              <a:spcAft>
                <a:spcPts val="0"/>
              </a:spcAft>
            </a:pPr>
            <a:r>
              <a:rPr lang="en-GB" sz="1600" dirty="0">
                <a:effectLst/>
                <a:latin typeface="Calibri"/>
                <a:ea typeface="Calibri"/>
                <a:cs typeface="Times New Roman"/>
              </a:rPr>
              <a:t> </a:t>
            </a:r>
            <a:r>
              <a:rPr lang="en-GB" sz="1600" dirty="0" smtClean="0">
                <a:latin typeface="Calibri"/>
                <a:ea typeface="Calibri"/>
                <a:cs typeface="Times New Roman"/>
              </a:rPr>
              <a:t>Draw a portrait of Miss Barbara Wood</a:t>
            </a:r>
            <a:endParaRPr lang="en-GB" sz="1600" dirty="0">
              <a:effectLst/>
              <a:latin typeface="Calibri"/>
              <a:ea typeface="Calibri"/>
              <a:cs typeface="Times New Roman"/>
            </a:endParaRPr>
          </a:p>
        </p:txBody>
      </p:sp>
    </p:spTree>
    <p:extLst>
      <p:ext uri="{BB962C8B-B14F-4D97-AF65-F5344CB8AC3E}">
        <p14:creationId xmlns:p14="http://schemas.microsoft.com/office/powerpoint/2010/main" val="3377703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rotWithShape="1">
          <a:blip r:embed="rId2" cstate="print">
            <a:extLst>
              <a:ext uri="{28A0092B-C50C-407E-A947-70E740481C1C}">
                <a14:useLocalDpi xmlns:a14="http://schemas.microsoft.com/office/drawing/2010/main"/>
              </a:ext>
            </a:extLst>
          </a:blip>
          <a:srcRect/>
          <a:stretch/>
        </p:blipFill>
        <p:spPr bwMode="auto">
          <a:xfrm>
            <a:off x="231529" y="3388951"/>
            <a:ext cx="6317723" cy="1564049"/>
          </a:xfrm>
          <a:prstGeom prst="rect">
            <a:avLst/>
          </a:prstGeom>
          <a:ln>
            <a:noFill/>
          </a:ln>
          <a:extLst>
            <a:ext uri="{53640926-AAD7-44D8-BBD7-CCE9431645EC}">
              <a14:shadowObscured xmlns:a14="http://schemas.microsoft.com/office/drawing/2010/main"/>
            </a:ext>
          </a:extLst>
        </p:spPr>
      </p:pic>
      <p:sp>
        <p:nvSpPr>
          <p:cNvPr id="5" name="Text Box 2"/>
          <p:cNvSpPr txBox="1">
            <a:spLocks noChangeArrowheads="1"/>
          </p:cNvSpPr>
          <p:nvPr/>
        </p:nvSpPr>
        <p:spPr bwMode="auto">
          <a:xfrm>
            <a:off x="231530" y="3388951"/>
            <a:ext cx="6317722" cy="1564049"/>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100" dirty="0">
                <a:effectLst/>
                <a:latin typeface="Calibri"/>
                <a:ea typeface="Calibri"/>
                <a:cs typeface="Times New Roman"/>
              </a:rPr>
              <a:t> </a:t>
            </a:r>
            <a:r>
              <a:rPr lang="en-GB" sz="1600" b="1" dirty="0" smtClean="0">
                <a:solidFill>
                  <a:prstClr val="black"/>
                </a:solidFill>
                <a:latin typeface="Trebuchet MS" panose="020B0603020202020204" pitchFamily="34" charset="0"/>
                <a:ea typeface="Calibri"/>
                <a:cs typeface="Times New Roman"/>
              </a:rPr>
              <a:t>STOP 14: </a:t>
            </a:r>
            <a:r>
              <a:rPr lang="en-GB" sz="1600" dirty="0" smtClean="0">
                <a:solidFill>
                  <a:prstClr val="black"/>
                </a:solidFill>
                <a:latin typeface="Trebuchet MS" panose="020B0603020202020204" pitchFamily="34" charset="0"/>
                <a:ea typeface="Calibri"/>
                <a:cs typeface="Times New Roman"/>
              </a:rPr>
              <a:t>The Medieval Kitchen</a:t>
            </a:r>
          </a:p>
          <a:p>
            <a:pPr>
              <a:spcAft>
                <a:spcPts val="0"/>
              </a:spcAft>
            </a:pPr>
            <a:endParaRPr lang="en-GB" sz="1050" dirty="0">
              <a:solidFill>
                <a:prstClr val="black"/>
              </a:solidFill>
              <a:latin typeface="Trebuchet MS" panose="020B0603020202020204" pitchFamily="34" charset="0"/>
              <a:ea typeface="Calibri"/>
              <a:cs typeface="Times New Roman"/>
            </a:endParaRPr>
          </a:p>
          <a:p>
            <a:pPr>
              <a:spcAft>
                <a:spcPts val="0"/>
              </a:spcAft>
            </a:pPr>
            <a:r>
              <a:rPr lang="en-GB" sz="1600" dirty="0" smtClean="0">
                <a:solidFill>
                  <a:prstClr val="black"/>
                </a:solidFill>
                <a:latin typeface="Trebuchet MS" panose="020B0603020202020204" pitchFamily="34" charset="0"/>
                <a:ea typeface="Calibri"/>
                <a:cs typeface="Times New Roman"/>
              </a:rPr>
              <a:t>You are standing inside the round North Tower of Cardigan Castle. The tower is round on the outside and the rooms on the inside are all square to make them easier to live in. It was round because the shape was stronger. This helped when the castle was attacked.</a:t>
            </a:r>
            <a:endParaRPr lang="en-GB" sz="1600" dirty="0">
              <a:solidFill>
                <a:prstClr val="black"/>
              </a:solidFill>
              <a:latin typeface="Trebuchet MS" panose="020B0603020202020204" pitchFamily="34" charset="0"/>
              <a:ea typeface="Calibri"/>
              <a:cs typeface="Times New Roman"/>
            </a:endParaRPr>
          </a:p>
        </p:txBody>
      </p:sp>
      <p:sp>
        <p:nvSpPr>
          <p:cNvPr id="18" name="Text Box 2"/>
          <p:cNvSpPr txBox="1">
            <a:spLocks noChangeArrowheads="1"/>
          </p:cNvSpPr>
          <p:nvPr/>
        </p:nvSpPr>
        <p:spPr bwMode="auto">
          <a:xfrm>
            <a:off x="260648" y="5097017"/>
            <a:ext cx="6288604" cy="2160239"/>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lgn="ctr">
              <a:spcAft>
                <a:spcPts val="0"/>
              </a:spcAft>
            </a:pPr>
            <a:endParaRPr lang="en-GB" sz="1600" dirty="0" smtClean="0">
              <a:latin typeface="Trebuchet MS" panose="020B0603020202020204" pitchFamily="34" charset="0"/>
              <a:ea typeface="Calibri"/>
              <a:cs typeface="Times New Roman"/>
            </a:endParaRPr>
          </a:p>
          <a:p>
            <a:pPr algn="ctr">
              <a:spcAft>
                <a:spcPts val="0"/>
              </a:spcAft>
            </a:pPr>
            <a:endParaRPr lang="en-GB" sz="1600" dirty="0">
              <a:latin typeface="Trebuchet MS" panose="020B0603020202020204" pitchFamily="34" charset="0"/>
              <a:ea typeface="Calibri"/>
              <a:cs typeface="Times New Roman"/>
            </a:endParaRPr>
          </a:p>
          <a:p>
            <a:pPr algn="ctr">
              <a:spcAft>
                <a:spcPts val="0"/>
              </a:spcAft>
            </a:pPr>
            <a:endParaRPr lang="en-GB" sz="1600" dirty="0" smtClean="0">
              <a:latin typeface="Trebuchet MS" panose="020B0603020202020204" pitchFamily="34" charset="0"/>
              <a:ea typeface="Calibri"/>
              <a:cs typeface="Times New Roman"/>
            </a:endParaRPr>
          </a:p>
          <a:p>
            <a:pPr algn="ctr">
              <a:spcAft>
                <a:spcPts val="0"/>
              </a:spcAft>
            </a:pPr>
            <a:endParaRPr lang="en-GB" sz="1600" dirty="0">
              <a:latin typeface="Trebuchet MS" panose="020B0603020202020204" pitchFamily="34" charset="0"/>
              <a:ea typeface="Calibri"/>
              <a:cs typeface="Times New Roman"/>
            </a:endParaRPr>
          </a:p>
          <a:p>
            <a:pPr algn="ctr">
              <a:spcAft>
                <a:spcPts val="0"/>
              </a:spcAft>
            </a:pPr>
            <a:endParaRPr lang="en-GB" sz="1600" dirty="0" smtClean="0">
              <a:latin typeface="Trebuchet MS" panose="020B0603020202020204" pitchFamily="34" charset="0"/>
              <a:ea typeface="Calibri"/>
              <a:cs typeface="Times New Roman"/>
            </a:endParaRPr>
          </a:p>
          <a:p>
            <a:pPr algn="ctr">
              <a:spcAft>
                <a:spcPts val="0"/>
              </a:spcAft>
            </a:pPr>
            <a:endParaRPr lang="en-GB" sz="1400" dirty="0" smtClean="0">
              <a:latin typeface="Trebuchet MS" panose="020B0603020202020204" pitchFamily="34" charset="0"/>
              <a:ea typeface="Calibri"/>
              <a:cs typeface="Times New Roman"/>
            </a:endParaRPr>
          </a:p>
          <a:p>
            <a:pPr algn="ctr">
              <a:spcAft>
                <a:spcPts val="0"/>
              </a:spcAft>
            </a:pPr>
            <a:endParaRPr lang="en-GB" sz="1200" dirty="0">
              <a:latin typeface="Trebuchet MS" panose="020B0603020202020204" pitchFamily="34" charset="0"/>
              <a:ea typeface="Calibri"/>
              <a:cs typeface="Times New Roman"/>
            </a:endParaRPr>
          </a:p>
          <a:p>
            <a:pPr algn="ctr">
              <a:spcAft>
                <a:spcPts val="0"/>
              </a:spcAft>
            </a:pPr>
            <a:r>
              <a:rPr lang="en-GB" sz="1300" dirty="0" smtClean="0">
                <a:latin typeface="Trebuchet MS" panose="020B0603020202020204" pitchFamily="34" charset="0"/>
                <a:ea typeface="Calibri"/>
                <a:cs typeface="Times New Roman"/>
              </a:rPr>
              <a:t>Look around the medieval kitchen and discuss with your teacher what is different to your kitchen at home. Use the pictures of modern kitchens below to help.</a:t>
            </a:r>
            <a:endParaRPr lang="en-GB" sz="1300" dirty="0">
              <a:effectLst/>
              <a:latin typeface="Trebuchet MS" panose="020B0603020202020204" pitchFamily="34" charset="0"/>
              <a:ea typeface="Calibri"/>
              <a:cs typeface="Times New Roman"/>
            </a:endParaRPr>
          </a:p>
        </p:txBody>
      </p:sp>
      <p:pic>
        <p:nvPicPr>
          <p:cNvPr id="4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144" y="238547"/>
            <a:ext cx="1733696" cy="303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Users\camun\Documents\Claire's Files\Cardigan Castle Project\Cardigan-Castle-Logo.png"/>
          <p:cNvPicPr/>
          <p:nvPr/>
        </p:nvPicPr>
        <p:blipFill>
          <a:blip r:embed="rId4" cstate="print">
            <a:extLst>
              <a:ext uri="{28A0092B-C50C-407E-A947-70E740481C1C}">
                <a14:useLocalDpi xmlns:a14="http://schemas.microsoft.com/office/drawing/2010/main"/>
              </a:ext>
            </a:extLst>
          </a:blip>
          <a:srcRect/>
          <a:stretch>
            <a:fillRect/>
          </a:stretch>
        </p:blipFill>
        <p:spPr bwMode="auto">
          <a:xfrm>
            <a:off x="463310" y="469616"/>
            <a:ext cx="1317364" cy="1531056"/>
          </a:xfrm>
          <a:prstGeom prst="rect">
            <a:avLst/>
          </a:prstGeom>
          <a:noFill/>
          <a:ln>
            <a:noFill/>
          </a:ln>
        </p:spPr>
      </p:pic>
      <p:pic>
        <p:nvPicPr>
          <p:cNvPr id="717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32856" y="238546"/>
            <a:ext cx="4416397" cy="3031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descr="http://i2.walesonline.co.uk/incoming/article9038670.ece/ALTERNATES/s1227b/Cardigan-Castle-Photography-by-Owen-Howells-001.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69796" y="7409595"/>
            <a:ext cx="2869644" cy="232398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210229" y="7401272"/>
            <a:ext cx="3339024" cy="232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78122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260648" y="5097017"/>
            <a:ext cx="3004431" cy="1656183"/>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lgn="ctr">
              <a:spcAft>
                <a:spcPts val="0"/>
              </a:spcAft>
            </a:pPr>
            <a:r>
              <a:rPr lang="en-GB" sz="1600" dirty="0" smtClean="0">
                <a:latin typeface="Trebuchet MS" panose="020B0603020202020204" pitchFamily="34" charset="0"/>
                <a:ea typeface="Calibri"/>
                <a:cs typeface="Times New Roman"/>
              </a:rPr>
              <a:t>This is where you can see our Greater Horseshoe Bats via the BATCAM. Take it in turns to watch the screen and count how many bats you see. Write down the number below. </a:t>
            </a:r>
            <a:r>
              <a:rPr lang="en-GB" sz="1600" dirty="0" smtClean="0">
                <a:effectLst/>
                <a:latin typeface="Trebuchet MS" panose="020B0603020202020204" pitchFamily="34" charset="0"/>
                <a:ea typeface="Calibri"/>
                <a:cs typeface="Times New Roman"/>
              </a:rPr>
              <a:t> </a:t>
            </a:r>
            <a:endParaRPr lang="en-GB" sz="1600" dirty="0">
              <a:effectLst/>
              <a:latin typeface="Trebuchet MS" panose="020B0603020202020204" pitchFamily="34" charset="0"/>
              <a:ea typeface="Calibri"/>
              <a:cs typeface="Times New Roman"/>
            </a:endParaRPr>
          </a:p>
        </p:txBody>
      </p:sp>
      <p:pic>
        <p:nvPicPr>
          <p:cNvPr id="4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5144" y="238547"/>
            <a:ext cx="1877712" cy="469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Users\camun\Documents\Claire's Files\Cardigan Castle Project\Cardigan-Castle-Logo.png"/>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239" y="469616"/>
            <a:ext cx="1453522" cy="1675072"/>
          </a:xfrm>
          <a:prstGeom prst="rect">
            <a:avLst/>
          </a:prstGeom>
          <a:noFill/>
          <a:ln>
            <a:noFill/>
          </a:ln>
        </p:spPr>
      </p:pic>
      <p:sp>
        <p:nvSpPr>
          <p:cNvPr id="42" name="Text Box 2"/>
          <p:cNvSpPr txBox="1">
            <a:spLocks noChangeArrowheads="1"/>
          </p:cNvSpPr>
          <p:nvPr/>
        </p:nvSpPr>
        <p:spPr bwMode="auto">
          <a:xfrm>
            <a:off x="3506050" y="5097016"/>
            <a:ext cx="3043203" cy="4608514"/>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lgn="ctr"/>
            <a:endParaRPr lang="en-GB" sz="1200" dirty="0" smtClean="0">
              <a:latin typeface="Trebuchet MS" panose="020B0603020202020204" pitchFamily="34" charset="0"/>
              <a:ea typeface="Calibri"/>
              <a:cs typeface="Times New Roman"/>
            </a:endParaRPr>
          </a:p>
          <a:p>
            <a:pPr algn="ctr"/>
            <a:endParaRPr lang="en-GB" sz="1200" dirty="0" smtClean="0">
              <a:latin typeface="Trebuchet MS" panose="020B0603020202020204" pitchFamily="34" charset="0"/>
              <a:ea typeface="Calibri"/>
              <a:cs typeface="Times New Roman"/>
            </a:endParaRPr>
          </a:p>
          <a:p>
            <a:pPr algn="ctr"/>
            <a:endParaRPr lang="en-GB" sz="1200" dirty="0" smtClean="0">
              <a:latin typeface="Trebuchet MS" panose="020B0603020202020204" pitchFamily="34" charset="0"/>
              <a:ea typeface="Calibri"/>
              <a:cs typeface="Times New Roman"/>
            </a:endParaRPr>
          </a:p>
          <a:p>
            <a:pPr algn="ctr"/>
            <a:r>
              <a:rPr lang="en-GB" sz="1600" dirty="0" smtClean="0">
                <a:latin typeface="Trebuchet MS" panose="020B0603020202020204" pitchFamily="34" charset="0"/>
                <a:ea typeface="Calibri"/>
                <a:cs typeface="Times New Roman"/>
              </a:rPr>
              <a:t>There are over 1,300 species of bat worldwide. </a:t>
            </a:r>
          </a:p>
          <a:p>
            <a:pPr algn="ctr"/>
            <a:endParaRPr lang="en-GB" sz="1600" dirty="0">
              <a:latin typeface="Trebuchet MS" panose="020B0603020202020204" pitchFamily="34" charset="0"/>
              <a:ea typeface="Calibri"/>
              <a:cs typeface="Times New Roman"/>
            </a:endParaRPr>
          </a:p>
          <a:p>
            <a:pPr algn="ctr"/>
            <a:r>
              <a:rPr lang="en-GB" sz="1600" dirty="0" smtClean="0">
                <a:latin typeface="Trebuchet MS" panose="020B0603020202020204" pitchFamily="34" charset="0"/>
                <a:ea typeface="Calibri"/>
                <a:cs typeface="Times New Roman"/>
              </a:rPr>
              <a:t>We have fewer wooded areas, ponds and open grass areas for bats to feed and roost. Bats have become threatened as a result.</a:t>
            </a:r>
            <a:r>
              <a:rPr lang="en-GB" sz="1600" dirty="0">
                <a:latin typeface="Trebuchet MS" panose="020B0603020202020204" pitchFamily="34" charset="0"/>
                <a:ea typeface="Calibri"/>
                <a:cs typeface="Times New Roman"/>
              </a:rPr>
              <a:t> Greater Horseshoe Bats are one of the rarest species of </a:t>
            </a:r>
            <a:r>
              <a:rPr lang="en-GB" sz="1600" dirty="0" smtClean="0">
                <a:latin typeface="Trebuchet MS" panose="020B0603020202020204" pitchFamily="34" charset="0"/>
                <a:ea typeface="Calibri"/>
                <a:cs typeface="Times New Roman"/>
              </a:rPr>
              <a:t>bat. </a:t>
            </a:r>
          </a:p>
          <a:p>
            <a:pPr algn="ctr"/>
            <a:endParaRPr lang="en-GB" sz="1600" dirty="0">
              <a:latin typeface="Trebuchet MS" panose="020B0603020202020204" pitchFamily="34" charset="0"/>
              <a:ea typeface="Calibri"/>
              <a:cs typeface="Times New Roman"/>
            </a:endParaRPr>
          </a:p>
          <a:p>
            <a:pPr algn="ctr"/>
            <a:r>
              <a:rPr lang="en-GB" sz="1600" dirty="0" smtClean="0">
                <a:latin typeface="Trebuchet MS" panose="020B0603020202020204" pitchFamily="34" charset="0"/>
                <a:ea typeface="Calibri"/>
                <a:cs typeface="Times New Roman"/>
              </a:rPr>
              <a:t>Bats are not blind. They can see, but prefer to use their ears to catch food instead. Sound also helps them to find their way around. </a:t>
            </a:r>
            <a:endParaRPr lang="en-GB" sz="1600" dirty="0">
              <a:latin typeface="Trebuchet MS" panose="020B0603020202020204" pitchFamily="34" charset="0"/>
              <a:ea typeface="Calibri"/>
              <a:cs typeface="Times New Roman"/>
            </a:endParaRPr>
          </a:p>
          <a:p>
            <a:pPr algn="ctr"/>
            <a:r>
              <a:rPr lang="en-GB" sz="1600" dirty="0" smtClean="0">
                <a:latin typeface="Trebuchet MS" panose="020B0603020202020204" pitchFamily="34" charset="0"/>
                <a:ea typeface="Calibri"/>
                <a:cs typeface="Times New Roman"/>
              </a:rPr>
              <a:t> </a:t>
            </a:r>
          </a:p>
          <a:p>
            <a:pPr algn="ctr"/>
            <a:endParaRPr lang="en-GB" sz="1600" dirty="0" smtClean="0">
              <a:latin typeface="Trebuchet MS" panose="020B0603020202020204" pitchFamily="34" charset="0"/>
              <a:ea typeface="Calibri"/>
              <a:cs typeface="Times New Roman"/>
            </a:endParaRPr>
          </a:p>
        </p:txBody>
      </p:sp>
      <p:grpSp>
        <p:nvGrpSpPr>
          <p:cNvPr id="9" name="Group 8"/>
          <p:cNvGrpSpPr/>
          <p:nvPr/>
        </p:nvGrpSpPr>
        <p:grpSpPr>
          <a:xfrm>
            <a:off x="3645024" y="5252083"/>
            <a:ext cx="2786300" cy="320170"/>
            <a:chOff x="3645024" y="5252083"/>
            <a:chExt cx="2786300" cy="320170"/>
          </a:xfrm>
        </p:grpSpPr>
        <p:sp>
          <p:nvSpPr>
            <p:cNvPr id="4" name="Rectangle 3"/>
            <p:cNvSpPr/>
            <p:nvPr/>
          </p:nvSpPr>
          <p:spPr>
            <a:xfrm>
              <a:off x="3645024" y="5272390"/>
              <a:ext cx="216024" cy="288032"/>
            </a:xfrm>
            <a:custGeom>
              <a:avLst/>
              <a:gdLst>
                <a:gd name="connsiteX0" fmla="*/ 0 w 267836"/>
                <a:gd name="connsiteY0" fmla="*/ 0 h 369332"/>
                <a:gd name="connsiteX1" fmla="*/ 267836 w 267836"/>
                <a:gd name="connsiteY1" fmla="*/ 0 h 369332"/>
                <a:gd name="connsiteX2" fmla="*/ 267836 w 267836"/>
                <a:gd name="connsiteY2" fmla="*/ 369332 h 369332"/>
                <a:gd name="connsiteX3" fmla="*/ 0 w 267836"/>
                <a:gd name="connsiteY3" fmla="*/ 369332 h 369332"/>
                <a:gd name="connsiteX4" fmla="*/ 0 w 267836"/>
                <a:gd name="connsiteY4" fmla="*/ 0 h 369332"/>
                <a:gd name="connsiteX0" fmla="*/ 0 w 267836"/>
                <a:gd name="connsiteY0" fmla="*/ 0 h 399812"/>
                <a:gd name="connsiteX1" fmla="*/ 267836 w 267836"/>
                <a:gd name="connsiteY1" fmla="*/ 30480 h 399812"/>
                <a:gd name="connsiteX2" fmla="*/ 267836 w 267836"/>
                <a:gd name="connsiteY2" fmla="*/ 399812 h 399812"/>
                <a:gd name="connsiteX3" fmla="*/ 0 w 267836"/>
                <a:gd name="connsiteY3" fmla="*/ 399812 h 399812"/>
                <a:gd name="connsiteX4" fmla="*/ 0 w 26783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76" h="399812">
                  <a:moveTo>
                    <a:pt x="0" y="0"/>
                  </a:moveTo>
                  <a:lnTo>
                    <a:pt x="267836" y="30480"/>
                  </a:lnTo>
                  <a:cubicBezTo>
                    <a:pt x="272916" y="142584"/>
                    <a:pt x="272916" y="254688"/>
                    <a:pt x="283076" y="366792"/>
                  </a:cubicBezTo>
                  <a:lnTo>
                    <a:pt x="0" y="399812"/>
                  </a:lnTo>
                  <a:lnTo>
                    <a:pt x="0" y="0"/>
                  </a:lnTo>
                  <a:close/>
                </a:path>
              </a:pathLst>
            </a:custGeom>
            <a:solidFill>
              <a:srgbClr val="C00000"/>
            </a:solid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6" name="Rectangle 3"/>
            <p:cNvSpPr/>
            <p:nvPr/>
          </p:nvSpPr>
          <p:spPr>
            <a:xfrm>
              <a:off x="3899334" y="5252083"/>
              <a:ext cx="118492" cy="308339"/>
            </a:xfrm>
            <a:custGeom>
              <a:avLst/>
              <a:gdLst>
                <a:gd name="connsiteX0" fmla="*/ 0 w 267836"/>
                <a:gd name="connsiteY0" fmla="*/ 0 h 369332"/>
                <a:gd name="connsiteX1" fmla="*/ 267836 w 267836"/>
                <a:gd name="connsiteY1" fmla="*/ 0 h 369332"/>
                <a:gd name="connsiteX2" fmla="*/ 267836 w 267836"/>
                <a:gd name="connsiteY2" fmla="*/ 369332 h 369332"/>
                <a:gd name="connsiteX3" fmla="*/ 0 w 267836"/>
                <a:gd name="connsiteY3" fmla="*/ 369332 h 369332"/>
                <a:gd name="connsiteX4" fmla="*/ 0 w 267836"/>
                <a:gd name="connsiteY4" fmla="*/ 0 h 369332"/>
                <a:gd name="connsiteX0" fmla="*/ 0 w 267836"/>
                <a:gd name="connsiteY0" fmla="*/ 0 h 399812"/>
                <a:gd name="connsiteX1" fmla="*/ 267836 w 267836"/>
                <a:gd name="connsiteY1" fmla="*/ 30480 h 399812"/>
                <a:gd name="connsiteX2" fmla="*/ 267836 w 267836"/>
                <a:gd name="connsiteY2" fmla="*/ 399812 h 399812"/>
                <a:gd name="connsiteX3" fmla="*/ 0 w 267836"/>
                <a:gd name="connsiteY3" fmla="*/ 399812 h 399812"/>
                <a:gd name="connsiteX4" fmla="*/ 0 w 26783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0 w 283076"/>
                <a:gd name="connsiteY0" fmla="*/ 36509 h 436321"/>
                <a:gd name="connsiteX1" fmla="*/ 257851 w 283076"/>
                <a:gd name="connsiteY1" fmla="*/ 0 h 436321"/>
                <a:gd name="connsiteX2" fmla="*/ 283076 w 283076"/>
                <a:gd name="connsiteY2" fmla="*/ 403301 h 436321"/>
                <a:gd name="connsiteX3" fmla="*/ 0 w 283076"/>
                <a:gd name="connsiteY3" fmla="*/ 436321 h 436321"/>
                <a:gd name="connsiteX4" fmla="*/ 0 w 283076"/>
                <a:gd name="connsiteY4" fmla="*/ 36509 h 436321"/>
                <a:gd name="connsiteX0" fmla="*/ 0 w 286404"/>
                <a:gd name="connsiteY0" fmla="*/ 36509 h 456187"/>
                <a:gd name="connsiteX1" fmla="*/ 257851 w 286404"/>
                <a:gd name="connsiteY1" fmla="*/ 0 h 456187"/>
                <a:gd name="connsiteX2" fmla="*/ 286404 w 286404"/>
                <a:gd name="connsiteY2" fmla="*/ 456187 h 456187"/>
                <a:gd name="connsiteX3" fmla="*/ 0 w 286404"/>
                <a:gd name="connsiteY3" fmla="*/ 436321 h 456187"/>
                <a:gd name="connsiteX4" fmla="*/ 0 w 286404"/>
                <a:gd name="connsiteY4" fmla="*/ 36509 h 456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04" h="456187">
                  <a:moveTo>
                    <a:pt x="0" y="36509"/>
                  </a:moveTo>
                  <a:lnTo>
                    <a:pt x="257851" y="0"/>
                  </a:lnTo>
                  <a:cubicBezTo>
                    <a:pt x="262931" y="112104"/>
                    <a:pt x="276244" y="344083"/>
                    <a:pt x="286404" y="456187"/>
                  </a:cubicBezTo>
                  <a:lnTo>
                    <a:pt x="0" y="436321"/>
                  </a:lnTo>
                  <a:lnTo>
                    <a:pt x="0" y="36509"/>
                  </a:lnTo>
                  <a:close/>
                </a:path>
              </a:pathLst>
            </a:custGeom>
            <a:solidFill>
              <a:srgbClr val="FFFFCC"/>
            </a:solidFill>
            <a:ln>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7" name="Rectangle 3"/>
            <p:cNvSpPr/>
            <p:nvPr/>
          </p:nvSpPr>
          <p:spPr>
            <a:xfrm>
              <a:off x="4058022" y="5260960"/>
              <a:ext cx="235074" cy="310892"/>
            </a:xfrm>
            <a:custGeom>
              <a:avLst/>
              <a:gdLst>
                <a:gd name="connsiteX0" fmla="*/ 0 w 267836"/>
                <a:gd name="connsiteY0" fmla="*/ 0 h 369332"/>
                <a:gd name="connsiteX1" fmla="*/ 267836 w 267836"/>
                <a:gd name="connsiteY1" fmla="*/ 0 h 369332"/>
                <a:gd name="connsiteX2" fmla="*/ 267836 w 267836"/>
                <a:gd name="connsiteY2" fmla="*/ 369332 h 369332"/>
                <a:gd name="connsiteX3" fmla="*/ 0 w 267836"/>
                <a:gd name="connsiteY3" fmla="*/ 369332 h 369332"/>
                <a:gd name="connsiteX4" fmla="*/ 0 w 267836"/>
                <a:gd name="connsiteY4" fmla="*/ 0 h 369332"/>
                <a:gd name="connsiteX0" fmla="*/ 0 w 267836"/>
                <a:gd name="connsiteY0" fmla="*/ 0 h 399812"/>
                <a:gd name="connsiteX1" fmla="*/ 267836 w 267836"/>
                <a:gd name="connsiteY1" fmla="*/ 30480 h 399812"/>
                <a:gd name="connsiteX2" fmla="*/ 267836 w 267836"/>
                <a:gd name="connsiteY2" fmla="*/ 399812 h 399812"/>
                <a:gd name="connsiteX3" fmla="*/ 0 w 267836"/>
                <a:gd name="connsiteY3" fmla="*/ 399812 h 399812"/>
                <a:gd name="connsiteX4" fmla="*/ 0 w 26783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0 w 308039"/>
                <a:gd name="connsiteY0" fmla="*/ 0 h 415678"/>
                <a:gd name="connsiteX1" fmla="*/ 292799 w 308039"/>
                <a:gd name="connsiteY1" fmla="*/ 46346 h 415678"/>
                <a:gd name="connsiteX2" fmla="*/ 308039 w 308039"/>
                <a:gd name="connsiteY2" fmla="*/ 382658 h 415678"/>
                <a:gd name="connsiteX3" fmla="*/ 24963 w 308039"/>
                <a:gd name="connsiteY3" fmla="*/ 415678 h 415678"/>
                <a:gd name="connsiteX4" fmla="*/ 0 w 308039"/>
                <a:gd name="connsiteY4" fmla="*/ 0 h 415678"/>
                <a:gd name="connsiteX0" fmla="*/ 0 w 308039"/>
                <a:gd name="connsiteY0" fmla="*/ 0 h 431544"/>
                <a:gd name="connsiteX1" fmla="*/ 292799 w 308039"/>
                <a:gd name="connsiteY1" fmla="*/ 46346 h 431544"/>
                <a:gd name="connsiteX2" fmla="*/ 308039 w 308039"/>
                <a:gd name="connsiteY2" fmla="*/ 382658 h 431544"/>
                <a:gd name="connsiteX3" fmla="*/ 4993 w 308039"/>
                <a:gd name="connsiteY3" fmla="*/ 431544 h 431544"/>
                <a:gd name="connsiteX4" fmla="*/ 0 w 308039"/>
                <a:gd name="connsiteY4" fmla="*/ 0 h 431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39" h="431544">
                  <a:moveTo>
                    <a:pt x="0" y="0"/>
                  </a:moveTo>
                  <a:lnTo>
                    <a:pt x="292799" y="46346"/>
                  </a:lnTo>
                  <a:cubicBezTo>
                    <a:pt x="297879" y="158450"/>
                    <a:pt x="297879" y="270554"/>
                    <a:pt x="308039" y="382658"/>
                  </a:cubicBezTo>
                  <a:lnTo>
                    <a:pt x="4993" y="431544"/>
                  </a:lnTo>
                  <a:cubicBezTo>
                    <a:pt x="3329" y="287696"/>
                    <a:pt x="1664" y="143848"/>
                    <a:pt x="0" y="0"/>
                  </a:cubicBezTo>
                  <a:close/>
                </a:path>
              </a:pathLst>
            </a:custGeom>
            <a:solidFill>
              <a:srgbClr val="C00000"/>
            </a:solid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8" name="Rectangle 3"/>
            <p:cNvSpPr/>
            <p:nvPr/>
          </p:nvSpPr>
          <p:spPr>
            <a:xfrm>
              <a:off x="4617132" y="5313040"/>
              <a:ext cx="252028" cy="238894"/>
            </a:xfrm>
            <a:custGeom>
              <a:avLst/>
              <a:gdLst>
                <a:gd name="connsiteX0" fmla="*/ 0 w 267836"/>
                <a:gd name="connsiteY0" fmla="*/ 0 h 369332"/>
                <a:gd name="connsiteX1" fmla="*/ 267836 w 267836"/>
                <a:gd name="connsiteY1" fmla="*/ 0 h 369332"/>
                <a:gd name="connsiteX2" fmla="*/ 267836 w 267836"/>
                <a:gd name="connsiteY2" fmla="*/ 369332 h 369332"/>
                <a:gd name="connsiteX3" fmla="*/ 0 w 267836"/>
                <a:gd name="connsiteY3" fmla="*/ 369332 h 369332"/>
                <a:gd name="connsiteX4" fmla="*/ 0 w 267836"/>
                <a:gd name="connsiteY4" fmla="*/ 0 h 369332"/>
                <a:gd name="connsiteX0" fmla="*/ 0 w 267836"/>
                <a:gd name="connsiteY0" fmla="*/ 0 h 399812"/>
                <a:gd name="connsiteX1" fmla="*/ 267836 w 267836"/>
                <a:gd name="connsiteY1" fmla="*/ 30480 h 399812"/>
                <a:gd name="connsiteX2" fmla="*/ 267836 w 267836"/>
                <a:gd name="connsiteY2" fmla="*/ 399812 h 399812"/>
                <a:gd name="connsiteX3" fmla="*/ 0 w 267836"/>
                <a:gd name="connsiteY3" fmla="*/ 399812 h 399812"/>
                <a:gd name="connsiteX4" fmla="*/ 0 w 26783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0 w 283076"/>
                <a:gd name="connsiteY0" fmla="*/ 0 h 375132"/>
                <a:gd name="connsiteX1" fmla="*/ 267836 w 283076"/>
                <a:gd name="connsiteY1" fmla="*/ 5800 h 375132"/>
                <a:gd name="connsiteX2" fmla="*/ 283076 w 283076"/>
                <a:gd name="connsiteY2" fmla="*/ 342112 h 375132"/>
                <a:gd name="connsiteX3" fmla="*/ 0 w 283076"/>
                <a:gd name="connsiteY3" fmla="*/ 375132 h 375132"/>
                <a:gd name="connsiteX4" fmla="*/ 0 w 283076"/>
                <a:gd name="connsiteY4" fmla="*/ 0 h 375132"/>
                <a:gd name="connsiteX0" fmla="*/ 9985 w 293061"/>
                <a:gd name="connsiteY0" fmla="*/ 0 h 346926"/>
                <a:gd name="connsiteX1" fmla="*/ 277821 w 293061"/>
                <a:gd name="connsiteY1" fmla="*/ 5800 h 346926"/>
                <a:gd name="connsiteX2" fmla="*/ 293061 w 293061"/>
                <a:gd name="connsiteY2" fmla="*/ 342112 h 346926"/>
                <a:gd name="connsiteX3" fmla="*/ 0 w 293061"/>
                <a:gd name="connsiteY3" fmla="*/ 346926 h 346926"/>
                <a:gd name="connsiteX4" fmla="*/ 9985 w 293061"/>
                <a:gd name="connsiteY4" fmla="*/ 0 h 346926"/>
                <a:gd name="connsiteX0" fmla="*/ 9985 w 387920"/>
                <a:gd name="connsiteY0" fmla="*/ 0 h 346926"/>
                <a:gd name="connsiteX1" fmla="*/ 277821 w 387920"/>
                <a:gd name="connsiteY1" fmla="*/ 5800 h 346926"/>
                <a:gd name="connsiteX2" fmla="*/ 387920 w 387920"/>
                <a:gd name="connsiteY2" fmla="*/ 345638 h 346926"/>
                <a:gd name="connsiteX3" fmla="*/ 0 w 387920"/>
                <a:gd name="connsiteY3" fmla="*/ 346926 h 346926"/>
                <a:gd name="connsiteX4" fmla="*/ 9985 w 387920"/>
                <a:gd name="connsiteY4" fmla="*/ 0 h 346926"/>
                <a:gd name="connsiteX0" fmla="*/ 9985 w 387920"/>
                <a:gd name="connsiteY0" fmla="*/ 0 h 346926"/>
                <a:gd name="connsiteX1" fmla="*/ 277821 w 387920"/>
                <a:gd name="connsiteY1" fmla="*/ 5800 h 346926"/>
                <a:gd name="connsiteX2" fmla="*/ 387920 w 387920"/>
                <a:gd name="connsiteY2" fmla="*/ 345638 h 346926"/>
                <a:gd name="connsiteX3" fmla="*/ 0 w 387920"/>
                <a:gd name="connsiteY3" fmla="*/ 346926 h 346926"/>
                <a:gd name="connsiteX4" fmla="*/ 9985 w 387920"/>
                <a:gd name="connsiteY4" fmla="*/ 0 h 346926"/>
                <a:gd name="connsiteX0" fmla="*/ 9985 w 387920"/>
                <a:gd name="connsiteY0" fmla="*/ 0 h 346926"/>
                <a:gd name="connsiteX1" fmla="*/ 227896 w 387920"/>
                <a:gd name="connsiteY1" fmla="*/ 5799 h 346926"/>
                <a:gd name="connsiteX2" fmla="*/ 387920 w 387920"/>
                <a:gd name="connsiteY2" fmla="*/ 345638 h 346926"/>
                <a:gd name="connsiteX3" fmla="*/ 0 w 387920"/>
                <a:gd name="connsiteY3" fmla="*/ 346926 h 346926"/>
                <a:gd name="connsiteX4" fmla="*/ 9985 w 387920"/>
                <a:gd name="connsiteY4" fmla="*/ 0 h 346926"/>
                <a:gd name="connsiteX0" fmla="*/ 9985 w 387920"/>
                <a:gd name="connsiteY0" fmla="*/ 0 h 346926"/>
                <a:gd name="connsiteX1" fmla="*/ 227896 w 387920"/>
                <a:gd name="connsiteY1" fmla="*/ 5799 h 346926"/>
                <a:gd name="connsiteX2" fmla="*/ 387920 w 387920"/>
                <a:gd name="connsiteY2" fmla="*/ 345638 h 346926"/>
                <a:gd name="connsiteX3" fmla="*/ 0 w 387920"/>
                <a:gd name="connsiteY3" fmla="*/ 346926 h 346926"/>
                <a:gd name="connsiteX4" fmla="*/ 9985 w 387920"/>
                <a:gd name="connsiteY4" fmla="*/ 0 h 346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20" h="346926">
                  <a:moveTo>
                    <a:pt x="9985" y="0"/>
                  </a:moveTo>
                  <a:lnTo>
                    <a:pt x="227896" y="5799"/>
                  </a:lnTo>
                  <a:cubicBezTo>
                    <a:pt x="272918" y="117904"/>
                    <a:pt x="357790" y="251162"/>
                    <a:pt x="387920" y="345638"/>
                  </a:cubicBezTo>
                  <a:lnTo>
                    <a:pt x="0" y="346926"/>
                  </a:lnTo>
                  <a:lnTo>
                    <a:pt x="9985" y="0"/>
                  </a:lnTo>
                  <a:close/>
                </a:path>
              </a:pathLst>
            </a:custGeom>
            <a:solidFill>
              <a:srgbClr val="FFFFCC"/>
            </a:solidFill>
            <a:ln>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8" name="Rectangle 7"/>
            <p:cNvSpPr/>
            <p:nvPr/>
          </p:nvSpPr>
          <p:spPr>
            <a:xfrm>
              <a:off x="4365104" y="5313040"/>
              <a:ext cx="216024" cy="238894"/>
            </a:xfrm>
            <a:prstGeom prst="rect">
              <a:avLst/>
            </a:prstGeom>
            <a:solidFill>
              <a:schemeClr val="bg1">
                <a:lumMod val="50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9" name="Rectangle 3"/>
            <p:cNvSpPr/>
            <p:nvPr/>
          </p:nvSpPr>
          <p:spPr>
            <a:xfrm>
              <a:off x="4869160" y="5288400"/>
              <a:ext cx="236344" cy="283853"/>
            </a:xfrm>
            <a:custGeom>
              <a:avLst/>
              <a:gdLst>
                <a:gd name="connsiteX0" fmla="*/ 0 w 267836"/>
                <a:gd name="connsiteY0" fmla="*/ 0 h 369332"/>
                <a:gd name="connsiteX1" fmla="*/ 267836 w 267836"/>
                <a:gd name="connsiteY1" fmla="*/ 0 h 369332"/>
                <a:gd name="connsiteX2" fmla="*/ 267836 w 267836"/>
                <a:gd name="connsiteY2" fmla="*/ 369332 h 369332"/>
                <a:gd name="connsiteX3" fmla="*/ 0 w 267836"/>
                <a:gd name="connsiteY3" fmla="*/ 369332 h 369332"/>
                <a:gd name="connsiteX4" fmla="*/ 0 w 267836"/>
                <a:gd name="connsiteY4" fmla="*/ 0 h 369332"/>
                <a:gd name="connsiteX0" fmla="*/ 0 w 267836"/>
                <a:gd name="connsiteY0" fmla="*/ 0 h 399812"/>
                <a:gd name="connsiteX1" fmla="*/ 267836 w 267836"/>
                <a:gd name="connsiteY1" fmla="*/ 30480 h 399812"/>
                <a:gd name="connsiteX2" fmla="*/ 267836 w 267836"/>
                <a:gd name="connsiteY2" fmla="*/ 399812 h 399812"/>
                <a:gd name="connsiteX3" fmla="*/ 0 w 267836"/>
                <a:gd name="connsiteY3" fmla="*/ 399812 h 399812"/>
                <a:gd name="connsiteX4" fmla="*/ 0 w 26783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103180 w 283076"/>
                <a:gd name="connsiteY0" fmla="*/ 0 h 385709"/>
                <a:gd name="connsiteX1" fmla="*/ 267836 w 283076"/>
                <a:gd name="connsiteY1" fmla="*/ 16377 h 385709"/>
                <a:gd name="connsiteX2" fmla="*/ 283076 w 283076"/>
                <a:gd name="connsiteY2" fmla="*/ 352689 h 385709"/>
                <a:gd name="connsiteX3" fmla="*/ 0 w 283076"/>
                <a:gd name="connsiteY3" fmla="*/ 385709 h 385709"/>
                <a:gd name="connsiteX4" fmla="*/ 103180 w 283076"/>
                <a:gd name="connsiteY4" fmla="*/ 0 h 385709"/>
                <a:gd name="connsiteX0" fmla="*/ 16642 w 283076"/>
                <a:gd name="connsiteY0" fmla="*/ 0 h 378658"/>
                <a:gd name="connsiteX1" fmla="*/ 267836 w 283076"/>
                <a:gd name="connsiteY1" fmla="*/ 9326 h 378658"/>
                <a:gd name="connsiteX2" fmla="*/ 283076 w 283076"/>
                <a:gd name="connsiteY2" fmla="*/ 345638 h 378658"/>
                <a:gd name="connsiteX3" fmla="*/ 0 w 283076"/>
                <a:gd name="connsiteY3" fmla="*/ 378658 h 378658"/>
                <a:gd name="connsiteX4" fmla="*/ 16642 w 283076"/>
                <a:gd name="connsiteY4" fmla="*/ 0 h 378658"/>
                <a:gd name="connsiteX0" fmla="*/ 0 w 266434"/>
                <a:gd name="connsiteY0" fmla="*/ 0 h 382184"/>
                <a:gd name="connsiteX1" fmla="*/ 251194 w 266434"/>
                <a:gd name="connsiteY1" fmla="*/ 9326 h 382184"/>
                <a:gd name="connsiteX2" fmla="*/ 266434 w 266434"/>
                <a:gd name="connsiteY2" fmla="*/ 345638 h 382184"/>
                <a:gd name="connsiteX3" fmla="*/ 16642 w 266434"/>
                <a:gd name="connsiteY3" fmla="*/ 382184 h 382184"/>
                <a:gd name="connsiteX4" fmla="*/ 0 w 266434"/>
                <a:gd name="connsiteY4" fmla="*/ 0 h 382184"/>
                <a:gd name="connsiteX0" fmla="*/ 0 w 266434"/>
                <a:gd name="connsiteY0" fmla="*/ 0 h 382184"/>
                <a:gd name="connsiteX1" fmla="*/ 251194 w 266434"/>
                <a:gd name="connsiteY1" fmla="*/ 9326 h 382184"/>
                <a:gd name="connsiteX2" fmla="*/ 266434 w 266434"/>
                <a:gd name="connsiteY2" fmla="*/ 345638 h 382184"/>
                <a:gd name="connsiteX3" fmla="*/ 39941 w 266434"/>
                <a:gd name="connsiteY3" fmla="*/ 382184 h 382184"/>
                <a:gd name="connsiteX4" fmla="*/ 0 w 266434"/>
                <a:gd name="connsiteY4" fmla="*/ 0 h 382184"/>
                <a:gd name="connsiteX0" fmla="*/ 0 w 309703"/>
                <a:gd name="connsiteY0" fmla="*/ 0 h 382184"/>
                <a:gd name="connsiteX1" fmla="*/ 251194 w 309703"/>
                <a:gd name="connsiteY1" fmla="*/ 9326 h 382184"/>
                <a:gd name="connsiteX2" fmla="*/ 309703 w 309703"/>
                <a:gd name="connsiteY2" fmla="*/ 352690 h 382184"/>
                <a:gd name="connsiteX3" fmla="*/ 39941 w 309703"/>
                <a:gd name="connsiteY3" fmla="*/ 382184 h 382184"/>
                <a:gd name="connsiteX4" fmla="*/ 0 w 309703"/>
                <a:gd name="connsiteY4" fmla="*/ 0 h 382184"/>
                <a:gd name="connsiteX0" fmla="*/ 0 w 309703"/>
                <a:gd name="connsiteY0" fmla="*/ 0 h 382184"/>
                <a:gd name="connsiteX1" fmla="*/ 251194 w 309703"/>
                <a:gd name="connsiteY1" fmla="*/ 9326 h 382184"/>
                <a:gd name="connsiteX2" fmla="*/ 309703 w 309703"/>
                <a:gd name="connsiteY2" fmla="*/ 352690 h 382184"/>
                <a:gd name="connsiteX3" fmla="*/ 39941 w 309703"/>
                <a:gd name="connsiteY3" fmla="*/ 382184 h 382184"/>
                <a:gd name="connsiteX4" fmla="*/ 0 w 309703"/>
                <a:gd name="connsiteY4" fmla="*/ 0 h 382184"/>
                <a:gd name="connsiteX0" fmla="*/ 0 w 309703"/>
                <a:gd name="connsiteY0" fmla="*/ 11828 h 394012"/>
                <a:gd name="connsiteX1" fmla="*/ 224567 w 309703"/>
                <a:gd name="connsiteY1" fmla="*/ 0 h 394012"/>
                <a:gd name="connsiteX2" fmla="*/ 309703 w 309703"/>
                <a:gd name="connsiteY2" fmla="*/ 364518 h 394012"/>
                <a:gd name="connsiteX3" fmla="*/ 39941 w 309703"/>
                <a:gd name="connsiteY3" fmla="*/ 394012 h 394012"/>
                <a:gd name="connsiteX4" fmla="*/ 0 w 309703"/>
                <a:gd name="connsiteY4" fmla="*/ 11828 h 394012"/>
                <a:gd name="connsiteX0" fmla="*/ 0 w 309703"/>
                <a:gd name="connsiteY0" fmla="*/ 11828 h 394012"/>
                <a:gd name="connsiteX1" fmla="*/ 224567 w 309703"/>
                <a:gd name="connsiteY1" fmla="*/ 0 h 394012"/>
                <a:gd name="connsiteX2" fmla="*/ 309703 w 309703"/>
                <a:gd name="connsiteY2" fmla="*/ 364518 h 394012"/>
                <a:gd name="connsiteX3" fmla="*/ 39941 w 309703"/>
                <a:gd name="connsiteY3" fmla="*/ 394012 h 394012"/>
                <a:gd name="connsiteX4" fmla="*/ 0 w 309703"/>
                <a:gd name="connsiteY4" fmla="*/ 11828 h 39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03" h="394012">
                  <a:moveTo>
                    <a:pt x="0" y="11828"/>
                  </a:moveTo>
                  <a:lnTo>
                    <a:pt x="224567" y="0"/>
                  </a:lnTo>
                  <a:cubicBezTo>
                    <a:pt x="242961" y="112104"/>
                    <a:pt x="286230" y="255939"/>
                    <a:pt x="309703" y="364518"/>
                  </a:cubicBezTo>
                  <a:lnTo>
                    <a:pt x="39941" y="394012"/>
                  </a:lnTo>
                  <a:lnTo>
                    <a:pt x="0" y="11828"/>
                  </a:lnTo>
                  <a:close/>
                </a:path>
              </a:pathLst>
            </a:custGeom>
            <a:solidFill>
              <a:srgbClr val="C00000"/>
            </a:solid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0" name="Rectangle 3"/>
            <p:cNvSpPr/>
            <p:nvPr/>
          </p:nvSpPr>
          <p:spPr>
            <a:xfrm>
              <a:off x="5191328" y="5252203"/>
              <a:ext cx="221104" cy="276234"/>
            </a:xfrm>
            <a:custGeom>
              <a:avLst/>
              <a:gdLst>
                <a:gd name="connsiteX0" fmla="*/ 0 w 267836"/>
                <a:gd name="connsiteY0" fmla="*/ 0 h 369332"/>
                <a:gd name="connsiteX1" fmla="*/ 267836 w 267836"/>
                <a:gd name="connsiteY1" fmla="*/ 0 h 369332"/>
                <a:gd name="connsiteX2" fmla="*/ 267836 w 267836"/>
                <a:gd name="connsiteY2" fmla="*/ 369332 h 369332"/>
                <a:gd name="connsiteX3" fmla="*/ 0 w 267836"/>
                <a:gd name="connsiteY3" fmla="*/ 369332 h 369332"/>
                <a:gd name="connsiteX4" fmla="*/ 0 w 267836"/>
                <a:gd name="connsiteY4" fmla="*/ 0 h 369332"/>
                <a:gd name="connsiteX0" fmla="*/ 0 w 267836"/>
                <a:gd name="connsiteY0" fmla="*/ 0 h 399812"/>
                <a:gd name="connsiteX1" fmla="*/ 267836 w 267836"/>
                <a:gd name="connsiteY1" fmla="*/ 30480 h 399812"/>
                <a:gd name="connsiteX2" fmla="*/ 267836 w 267836"/>
                <a:gd name="connsiteY2" fmla="*/ 399812 h 399812"/>
                <a:gd name="connsiteX3" fmla="*/ 0 w 267836"/>
                <a:gd name="connsiteY3" fmla="*/ 399812 h 399812"/>
                <a:gd name="connsiteX4" fmla="*/ 0 w 26783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13314 w 283076"/>
                <a:gd name="connsiteY0" fmla="*/ 40035 h 369332"/>
                <a:gd name="connsiteX1" fmla="*/ 267836 w 283076"/>
                <a:gd name="connsiteY1" fmla="*/ 0 h 369332"/>
                <a:gd name="connsiteX2" fmla="*/ 283076 w 283076"/>
                <a:gd name="connsiteY2" fmla="*/ 336312 h 369332"/>
                <a:gd name="connsiteX3" fmla="*/ 0 w 283076"/>
                <a:gd name="connsiteY3" fmla="*/ 369332 h 369332"/>
                <a:gd name="connsiteX4" fmla="*/ 13314 w 283076"/>
                <a:gd name="connsiteY4" fmla="*/ 40035 h 369332"/>
                <a:gd name="connsiteX0" fmla="*/ 13314 w 283076"/>
                <a:gd name="connsiteY0" fmla="*/ 85869 h 415166"/>
                <a:gd name="connsiteX1" fmla="*/ 267836 w 283076"/>
                <a:gd name="connsiteY1" fmla="*/ 0 h 415166"/>
                <a:gd name="connsiteX2" fmla="*/ 283076 w 283076"/>
                <a:gd name="connsiteY2" fmla="*/ 382146 h 415166"/>
                <a:gd name="connsiteX3" fmla="*/ 0 w 283076"/>
                <a:gd name="connsiteY3" fmla="*/ 415166 h 415166"/>
                <a:gd name="connsiteX4" fmla="*/ 13314 w 283076"/>
                <a:gd name="connsiteY4" fmla="*/ 85869 h 415166"/>
                <a:gd name="connsiteX0" fmla="*/ 19971 w 289733"/>
                <a:gd name="connsiteY0" fmla="*/ 85869 h 383435"/>
                <a:gd name="connsiteX1" fmla="*/ 274493 w 289733"/>
                <a:gd name="connsiteY1" fmla="*/ 0 h 383435"/>
                <a:gd name="connsiteX2" fmla="*/ 289733 w 289733"/>
                <a:gd name="connsiteY2" fmla="*/ 382146 h 383435"/>
                <a:gd name="connsiteX3" fmla="*/ 0 w 289733"/>
                <a:gd name="connsiteY3" fmla="*/ 383435 h 383435"/>
                <a:gd name="connsiteX4" fmla="*/ 19971 w 289733"/>
                <a:gd name="connsiteY4" fmla="*/ 85869 h 38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33" h="383435">
                  <a:moveTo>
                    <a:pt x="19971" y="85869"/>
                  </a:moveTo>
                  <a:lnTo>
                    <a:pt x="274493" y="0"/>
                  </a:lnTo>
                  <a:cubicBezTo>
                    <a:pt x="279573" y="112104"/>
                    <a:pt x="279573" y="270042"/>
                    <a:pt x="289733" y="382146"/>
                  </a:cubicBezTo>
                  <a:lnTo>
                    <a:pt x="0" y="383435"/>
                  </a:lnTo>
                  <a:lnTo>
                    <a:pt x="19971" y="85869"/>
                  </a:lnTo>
                  <a:close/>
                </a:path>
              </a:pathLst>
            </a:custGeom>
            <a:solidFill>
              <a:srgbClr val="C00000"/>
            </a:solid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1" name="Rectangle 3"/>
            <p:cNvSpPr/>
            <p:nvPr/>
          </p:nvSpPr>
          <p:spPr>
            <a:xfrm>
              <a:off x="5445224" y="5274181"/>
              <a:ext cx="216024" cy="288032"/>
            </a:xfrm>
            <a:custGeom>
              <a:avLst/>
              <a:gdLst>
                <a:gd name="connsiteX0" fmla="*/ 0 w 267836"/>
                <a:gd name="connsiteY0" fmla="*/ 0 h 369332"/>
                <a:gd name="connsiteX1" fmla="*/ 267836 w 267836"/>
                <a:gd name="connsiteY1" fmla="*/ 0 h 369332"/>
                <a:gd name="connsiteX2" fmla="*/ 267836 w 267836"/>
                <a:gd name="connsiteY2" fmla="*/ 369332 h 369332"/>
                <a:gd name="connsiteX3" fmla="*/ 0 w 267836"/>
                <a:gd name="connsiteY3" fmla="*/ 369332 h 369332"/>
                <a:gd name="connsiteX4" fmla="*/ 0 w 267836"/>
                <a:gd name="connsiteY4" fmla="*/ 0 h 369332"/>
                <a:gd name="connsiteX0" fmla="*/ 0 w 267836"/>
                <a:gd name="connsiteY0" fmla="*/ 0 h 399812"/>
                <a:gd name="connsiteX1" fmla="*/ 267836 w 267836"/>
                <a:gd name="connsiteY1" fmla="*/ 30480 h 399812"/>
                <a:gd name="connsiteX2" fmla="*/ 267836 w 267836"/>
                <a:gd name="connsiteY2" fmla="*/ 399812 h 399812"/>
                <a:gd name="connsiteX3" fmla="*/ 0 w 267836"/>
                <a:gd name="connsiteY3" fmla="*/ 399812 h 399812"/>
                <a:gd name="connsiteX4" fmla="*/ 0 w 26783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76" h="399812">
                  <a:moveTo>
                    <a:pt x="0" y="0"/>
                  </a:moveTo>
                  <a:lnTo>
                    <a:pt x="267836" y="30480"/>
                  </a:lnTo>
                  <a:cubicBezTo>
                    <a:pt x="272916" y="142584"/>
                    <a:pt x="272916" y="254688"/>
                    <a:pt x="283076" y="366792"/>
                  </a:cubicBezTo>
                  <a:lnTo>
                    <a:pt x="0" y="399812"/>
                  </a:lnTo>
                  <a:lnTo>
                    <a:pt x="0" y="0"/>
                  </a:lnTo>
                  <a:close/>
                </a:path>
              </a:pathLst>
            </a:custGeom>
            <a:solidFill>
              <a:schemeClr val="bg1">
                <a:lumMod val="50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2" name="Rectangle 3"/>
            <p:cNvSpPr/>
            <p:nvPr/>
          </p:nvSpPr>
          <p:spPr>
            <a:xfrm>
              <a:off x="5692616" y="5272643"/>
              <a:ext cx="235456" cy="280412"/>
            </a:xfrm>
            <a:custGeom>
              <a:avLst/>
              <a:gdLst>
                <a:gd name="connsiteX0" fmla="*/ 0 w 267836"/>
                <a:gd name="connsiteY0" fmla="*/ 0 h 369332"/>
                <a:gd name="connsiteX1" fmla="*/ 267836 w 267836"/>
                <a:gd name="connsiteY1" fmla="*/ 0 h 369332"/>
                <a:gd name="connsiteX2" fmla="*/ 267836 w 267836"/>
                <a:gd name="connsiteY2" fmla="*/ 369332 h 369332"/>
                <a:gd name="connsiteX3" fmla="*/ 0 w 267836"/>
                <a:gd name="connsiteY3" fmla="*/ 369332 h 369332"/>
                <a:gd name="connsiteX4" fmla="*/ 0 w 267836"/>
                <a:gd name="connsiteY4" fmla="*/ 0 h 369332"/>
                <a:gd name="connsiteX0" fmla="*/ 0 w 267836"/>
                <a:gd name="connsiteY0" fmla="*/ 0 h 399812"/>
                <a:gd name="connsiteX1" fmla="*/ 267836 w 267836"/>
                <a:gd name="connsiteY1" fmla="*/ 30480 h 399812"/>
                <a:gd name="connsiteX2" fmla="*/ 267836 w 267836"/>
                <a:gd name="connsiteY2" fmla="*/ 399812 h 399812"/>
                <a:gd name="connsiteX3" fmla="*/ 0 w 267836"/>
                <a:gd name="connsiteY3" fmla="*/ 399812 h 399812"/>
                <a:gd name="connsiteX4" fmla="*/ 0 w 26783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0 w 283076"/>
                <a:gd name="connsiteY0" fmla="*/ 0 h 371606"/>
                <a:gd name="connsiteX1" fmla="*/ 267836 w 283076"/>
                <a:gd name="connsiteY1" fmla="*/ 30480 h 371606"/>
                <a:gd name="connsiteX2" fmla="*/ 283076 w 283076"/>
                <a:gd name="connsiteY2" fmla="*/ 366792 h 371606"/>
                <a:gd name="connsiteX3" fmla="*/ 0 w 283076"/>
                <a:gd name="connsiteY3" fmla="*/ 371606 h 371606"/>
                <a:gd name="connsiteX4" fmla="*/ 0 w 283076"/>
                <a:gd name="connsiteY4" fmla="*/ 0 h 371606"/>
                <a:gd name="connsiteX0" fmla="*/ 0 w 382928"/>
                <a:gd name="connsiteY0" fmla="*/ 0 h 371606"/>
                <a:gd name="connsiteX1" fmla="*/ 267836 w 382928"/>
                <a:gd name="connsiteY1" fmla="*/ 30480 h 371606"/>
                <a:gd name="connsiteX2" fmla="*/ 382928 w 382928"/>
                <a:gd name="connsiteY2" fmla="*/ 370318 h 371606"/>
                <a:gd name="connsiteX3" fmla="*/ 0 w 382928"/>
                <a:gd name="connsiteY3" fmla="*/ 371606 h 371606"/>
                <a:gd name="connsiteX4" fmla="*/ 0 w 382928"/>
                <a:gd name="connsiteY4" fmla="*/ 0 h 371606"/>
                <a:gd name="connsiteX0" fmla="*/ 0 w 382928"/>
                <a:gd name="connsiteY0" fmla="*/ 0 h 371606"/>
                <a:gd name="connsiteX1" fmla="*/ 267836 w 382928"/>
                <a:gd name="connsiteY1" fmla="*/ 30480 h 371606"/>
                <a:gd name="connsiteX2" fmla="*/ 382928 w 382928"/>
                <a:gd name="connsiteY2" fmla="*/ 370318 h 371606"/>
                <a:gd name="connsiteX3" fmla="*/ 0 w 382928"/>
                <a:gd name="connsiteY3" fmla="*/ 371606 h 371606"/>
                <a:gd name="connsiteX4" fmla="*/ 0 w 382928"/>
                <a:gd name="connsiteY4" fmla="*/ 0 h 371606"/>
                <a:gd name="connsiteX0" fmla="*/ 0 w 382928"/>
                <a:gd name="connsiteY0" fmla="*/ 0 h 371606"/>
                <a:gd name="connsiteX1" fmla="*/ 257852 w 382928"/>
                <a:gd name="connsiteY1" fmla="*/ 30479 h 371606"/>
                <a:gd name="connsiteX2" fmla="*/ 382928 w 382928"/>
                <a:gd name="connsiteY2" fmla="*/ 370318 h 371606"/>
                <a:gd name="connsiteX3" fmla="*/ 0 w 382928"/>
                <a:gd name="connsiteY3" fmla="*/ 371606 h 371606"/>
                <a:gd name="connsiteX4" fmla="*/ 0 w 382928"/>
                <a:gd name="connsiteY4" fmla="*/ 0 h 371606"/>
                <a:gd name="connsiteX0" fmla="*/ 0 w 382928"/>
                <a:gd name="connsiteY0" fmla="*/ 0 h 371606"/>
                <a:gd name="connsiteX1" fmla="*/ 257852 w 382928"/>
                <a:gd name="connsiteY1" fmla="*/ 30479 h 371606"/>
                <a:gd name="connsiteX2" fmla="*/ 382928 w 382928"/>
                <a:gd name="connsiteY2" fmla="*/ 370318 h 371606"/>
                <a:gd name="connsiteX3" fmla="*/ 0 w 382928"/>
                <a:gd name="connsiteY3" fmla="*/ 371606 h 371606"/>
                <a:gd name="connsiteX4" fmla="*/ 0 w 382928"/>
                <a:gd name="connsiteY4" fmla="*/ 0 h 371606"/>
                <a:gd name="connsiteX0" fmla="*/ 0 w 422869"/>
                <a:gd name="connsiteY0" fmla="*/ 0 h 375132"/>
                <a:gd name="connsiteX1" fmla="*/ 297793 w 422869"/>
                <a:gd name="connsiteY1" fmla="*/ 34005 h 375132"/>
                <a:gd name="connsiteX2" fmla="*/ 422869 w 422869"/>
                <a:gd name="connsiteY2" fmla="*/ 373844 h 375132"/>
                <a:gd name="connsiteX3" fmla="*/ 39941 w 422869"/>
                <a:gd name="connsiteY3" fmla="*/ 375132 h 375132"/>
                <a:gd name="connsiteX4" fmla="*/ 0 w 422869"/>
                <a:gd name="connsiteY4" fmla="*/ 0 h 375132"/>
                <a:gd name="connsiteX0" fmla="*/ 0 w 462810"/>
                <a:gd name="connsiteY0" fmla="*/ 0 h 382183"/>
                <a:gd name="connsiteX1" fmla="*/ 337734 w 462810"/>
                <a:gd name="connsiteY1" fmla="*/ 41056 h 382183"/>
                <a:gd name="connsiteX2" fmla="*/ 462810 w 462810"/>
                <a:gd name="connsiteY2" fmla="*/ 380895 h 382183"/>
                <a:gd name="connsiteX3" fmla="*/ 79882 w 462810"/>
                <a:gd name="connsiteY3" fmla="*/ 382183 h 382183"/>
                <a:gd name="connsiteX4" fmla="*/ 0 w 462810"/>
                <a:gd name="connsiteY4" fmla="*/ 0 h 382183"/>
                <a:gd name="connsiteX0" fmla="*/ 0 w 462810"/>
                <a:gd name="connsiteY0" fmla="*/ 0 h 389234"/>
                <a:gd name="connsiteX1" fmla="*/ 337734 w 462810"/>
                <a:gd name="connsiteY1" fmla="*/ 41056 h 389234"/>
                <a:gd name="connsiteX2" fmla="*/ 462810 w 462810"/>
                <a:gd name="connsiteY2" fmla="*/ 380895 h 389234"/>
                <a:gd name="connsiteX3" fmla="*/ 19970 w 462810"/>
                <a:gd name="connsiteY3" fmla="*/ 389234 h 389234"/>
                <a:gd name="connsiteX4" fmla="*/ 0 w 462810"/>
                <a:gd name="connsiteY4" fmla="*/ 0 h 38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810" h="389234">
                  <a:moveTo>
                    <a:pt x="0" y="0"/>
                  </a:moveTo>
                  <a:lnTo>
                    <a:pt x="337734" y="41056"/>
                  </a:lnTo>
                  <a:cubicBezTo>
                    <a:pt x="367778" y="149634"/>
                    <a:pt x="412709" y="272316"/>
                    <a:pt x="462810" y="380895"/>
                  </a:cubicBezTo>
                  <a:lnTo>
                    <a:pt x="19970" y="389234"/>
                  </a:lnTo>
                  <a:lnTo>
                    <a:pt x="0" y="0"/>
                  </a:lnTo>
                  <a:close/>
                </a:path>
              </a:pathLst>
            </a:custGeom>
            <a:solidFill>
              <a:srgbClr val="C00000"/>
            </a:solid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3" name="Rectangle 3"/>
            <p:cNvSpPr/>
            <p:nvPr/>
          </p:nvSpPr>
          <p:spPr>
            <a:xfrm>
              <a:off x="6215300" y="5276568"/>
              <a:ext cx="216024" cy="285466"/>
            </a:xfrm>
            <a:custGeom>
              <a:avLst/>
              <a:gdLst>
                <a:gd name="connsiteX0" fmla="*/ 0 w 267836"/>
                <a:gd name="connsiteY0" fmla="*/ 0 h 369332"/>
                <a:gd name="connsiteX1" fmla="*/ 267836 w 267836"/>
                <a:gd name="connsiteY1" fmla="*/ 0 h 369332"/>
                <a:gd name="connsiteX2" fmla="*/ 267836 w 267836"/>
                <a:gd name="connsiteY2" fmla="*/ 369332 h 369332"/>
                <a:gd name="connsiteX3" fmla="*/ 0 w 267836"/>
                <a:gd name="connsiteY3" fmla="*/ 369332 h 369332"/>
                <a:gd name="connsiteX4" fmla="*/ 0 w 267836"/>
                <a:gd name="connsiteY4" fmla="*/ 0 h 369332"/>
                <a:gd name="connsiteX0" fmla="*/ 0 w 267836"/>
                <a:gd name="connsiteY0" fmla="*/ 0 h 399812"/>
                <a:gd name="connsiteX1" fmla="*/ 267836 w 267836"/>
                <a:gd name="connsiteY1" fmla="*/ 30480 h 399812"/>
                <a:gd name="connsiteX2" fmla="*/ 267836 w 267836"/>
                <a:gd name="connsiteY2" fmla="*/ 399812 h 399812"/>
                <a:gd name="connsiteX3" fmla="*/ 0 w 267836"/>
                <a:gd name="connsiteY3" fmla="*/ 399812 h 399812"/>
                <a:gd name="connsiteX4" fmla="*/ 0 w 26783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6657 w 283076"/>
                <a:gd name="connsiteY0" fmla="*/ 22406 h 369332"/>
                <a:gd name="connsiteX1" fmla="*/ 267836 w 283076"/>
                <a:gd name="connsiteY1" fmla="*/ 0 h 369332"/>
                <a:gd name="connsiteX2" fmla="*/ 283076 w 283076"/>
                <a:gd name="connsiteY2" fmla="*/ 336312 h 369332"/>
                <a:gd name="connsiteX3" fmla="*/ 0 w 283076"/>
                <a:gd name="connsiteY3" fmla="*/ 369332 h 369332"/>
                <a:gd name="connsiteX4" fmla="*/ 6657 w 283076"/>
                <a:gd name="connsiteY4" fmla="*/ 22406 h 369332"/>
                <a:gd name="connsiteX0" fmla="*/ 6657 w 283076"/>
                <a:gd name="connsiteY0" fmla="*/ 22406 h 336312"/>
                <a:gd name="connsiteX1" fmla="*/ 267836 w 283076"/>
                <a:gd name="connsiteY1" fmla="*/ 0 h 336312"/>
                <a:gd name="connsiteX2" fmla="*/ 283076 w 283076"/>
                <a:gd name="connsiteY2" fmla="*/ 336312 h 336312"/>
                <a:gd name="connsiteX3" fmla="*/ 0 w 283076"/>
                <a:gd name="connsiteY3" fmla="*/ 319972 h 336312"/>
                <a:gd name="connsiteX4" fmla="*/ 6657 w 283076"/>
                <a:gd name="connsiteY4" fmla="*/ 22406 h 336312"/>
                <a:gd name="connsiteX0" fmla="*/ 6657 w 283076"/>
                <a:gd name="connsiteY0" fmla="*/ 47086 h 360992"/>
                <a:gd name="connsiteX1" fmla="*/ 274493 w 283076"/>
                <a:gd name="connsiteY1" fmla="*/ 0 h 360992"/>
                <a:gd name="connsiteX2" fmla="*/ 283076 w 283076"/>
                <a:gd name="connsiteY2" fmla="*/ 360992 h 360992"/>
                <a:gd name="connsiteX3" fmla="*/ 0 w 283076"/>
                <a:gd name="connsiteY3" fmla="*/ 344652 h 360992"/>
                <a:gd name="connsiteX4" fmla="*/ 6657 w 283076"/>
                <a:gd name="connsiteY4" fmla="*/ 47086 h 360992"/>
                <a:gd name="connsiteX0" fmla="*/ 6657 w 283076"/>
                <a:gd name="connsiteY0" fmla="*/ 47086 h 396249"/>
                <a:gd name="connsiteX1" fmla="*/ 274493 w 283076"/>
                <a:gd name="connsiteY1" fmla="*/ 0 h 396249"/>
                <a:gd name="connsiteX2" fmla="*/ 283076 w 283076"/>
                <a:gd name="connsiteY2" fmla="*/ 396249 h 396249"/>
                <a:gd name="connsiteX3" fmla="*/ 0 w 283076"/>
                <a:gd name="connsiteY3" fmla="*/ 344652 h 396249"/>
                <a:gd name="connsiteX4" fmla="*/ 6657 w 283076"/>
                <a:gd name="connsiteY4" fmla="*/ 47086 h 396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76" h="396249">
                  <a:moveTo>
                    <a:pt x="6657" y="47086"/>
                  </a:moveTo>
                  <a:lnTo>
                    <a:pt x="274493" y="0"/>
                  </a:lnTo>
                  <a:cubicBezTo>
                    <a:pt x="279573" y="112104"/>
                    <a:pt x="272916" y="284145"/>
                    <a:pt x="283076" y="396249"/>
                  </a:cubicBezTo>
                  <a:lnTo>
                    <a:pt x="0" y="344652"/>
                  </a:lnTo>
                  <a:lnTo>
                    <a:pt x="6657" y="47086"/>
                  </a:lnTo>
                  <a:close/>
                </a:path>
              </a:pathLst>
            </a:custGeom>
            <a:solidFill>
              <a:srgbClr val="C00000"/>
            </a:solid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4" name="Rectangle 3"/>
            <p:cNvSpPr/>
            <p:nvPr/>
          </p:nvSpPr>
          <p:spPr>
            <a:xfrm>
              <a:off x="5949384" y="5291011"/>
              <a:ext cx="233804" cy="262631"/>
            </a:xfrm>
            <a:custGeom>
              <a:avLst/>
              <a:gdLst>
                <a:gd name="connsiteX0" fmla="*/ 0 w 267836"/>
                <a:gd name="connsiteY0" fmla="*/ 0 h 369332"/>
                <a:gd name="connsiteX1" fmla="*/ 267836 w 267836"/>
                <a:gd name="connsiteY1" fmla="*/ 0 h 369332"/>
                <a:gd name="connsiteX2" fmla="*/ 267836 w 267836"/>
                <a:gd name="connsiteY2" fmla="*/ 369332 h 369332"/>
                <a:gd name="connsiteX3" fmla="*/ 0 w 267836"/>
                <a:gd name="connsiteY3" fmla="*/ 369332 h 369332"/>
                <a:gd name="connsiteX4" fmla="*/ 0 w 267836"/>
                <a:gd name="connsiteY4" fmla="*/ 0 h 369332"/>
                <a:gd name="connsiteX0" fmla="*/ 0 w 267836"/>
                <a:gd name="connsiteY0" fmla="*/ 0 h 399812"/>
                <a:gd name="connsiteX1" fmla="*/ 267836 w 267836"/>
                <a:gd name="connsiteY1" fmla="*/ 30480 h 399812"/>
                <a:gd name="connsiteX2" fmla="*/ 267836 w 267836"/>
                <a:gd name="connsiteY2" fmla="*/ 399812 h 399812"/>
                <a:gd name="connsiteX3" fmla="*/ 0 w 267836"/>
                <a:gd name="connsiteY3" fmla="*/ 399812 h 399812"/>
                <a:gd name="connsiteX4" fmla="*/ 0 w 26783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0 w 283076"/>
                <a:gd name="connsiteY0" fmla="*/ 0 h 399812"/>
                <a:gd name="connsiteX1" fmla="*/ 267836 w 283076"/>
                <a:gd name="connsiteY1" fmla="*/ 30480 h 399812"/>
                <a:gd name="connsiteX2" fmla="*/ 283076 w 283076"/>
                <a:gd name="connsiteY2" fmla="*/ 366792 h 399812"/>
                <a:gd name="connsiteX3" fmla="*/ 0 w 283076"/>
                <a:gd name="connsiteY3" fmla="*/ 399812 h 399812"/>
                <a:gd name="connsiteX4" fmla="*/ 0 w 283076"/>
                <a:gd name="connsiteY4" fmla="*/ 0 h 399812"/>
                <a:gd name="connsiteX0" fmla="*/ 0 w 306375"/>
                <a:gd name="connsiteY0" fmla="*/ 0 h 399812"/>
                <a:gd name="connsiteX1" fmla="*/ 267836 w 306375"/>
                <a:gd name="connsiteY1" fmla="*/ 30480 h 399812"/>
                <a:gd name="connsiteX2" fmla="*/ 306375 w 306375"/>
                <a:gd name="connsiteY2" fmla="*/ 352689 h 399812"/>
                <a:gd name="connsiteX3" fmla="*/ 0 w 306375"/>
                <a:gd name="connsiteY3" fmla="*/ 399812 h 399812"/>
                <a:gd name="connsiteX4" fmla="*/ 0 w 306375"/>
                <a:gd name="connsiteY4" fmla="*/ 0 h 399812"/>
                <a:gd name="connsiteX0" fmla="*/ 0 w 306375"/>
                <a:gd name="connsiteY0" fmla="*/ 0 h 368080"/>
                <a:gd name="connsiteX1" fmla="*/ 267836 w 306375"/>
                <a:gd name="connsiteY1" fmla="*/ 30480 h 368080"/>
                <a:gd name="connsiteX2" fmla="*/ 306375 w 306375"/>
                <a:gd name="connsiteY2" fmla="*/ 352689 h 368080"/>
                <a:gd name="connsiteX3" fmla="*/ 16642 w 306375"/>
                <a:gd name="connsiteY3" fmla="*/ 368080 h 368080"/>
                <a:gd name="connsiteX4" fmla="*/ 0 w 306375"/>
                <a:gd name="connsiteY4" fmla="*/ 0 h 368080"/>
                <a:gd name="connsiteX0" fmla="*/ 0 w 306375"/>
                <a:gd name="connsiteY0" fmla="*/ 0 h 368080"/>
                <a:gd name="connsiteX1" fmla="*/ 267836 w 306375"/>
                <a:gd name="connsiteY1" fmla="*/ 30480 h 368080"/>
                <a:gd name="connsiteX2" fmla="*/ 306375 w 306375"/>
                <a:gd name="connsiteY2" fmla="*/ 352689 h 368080"/>
                <a:gd name="connsiteX3" fmla="*/ 9985 w 306375"/>
                <a:gd name="connsiteY3" fmla="*/ 368080 h 368080"/>
                <a:gd name="connsiteX4" fmla="*/ 0 w 306375"/>
                <a:gd name="connsiteY4" fmla="*/ 0 h 368080"/>
                <a:gd name="connsiteX0" fmla="*/ 0 w 306375"/>
                <a:gd name="connsiteY0" fmla="*/ 1253 h 337601"/>
                <a:gd name="connsiteX1" fmla="*/ 267836 w 306375"/>
                <a:gd name="connsiteY1" fmla="*/ 1 h 337601"/>
                <a:gd name="connsiteX2" fmla="*/ 306375 w 306375"/>
                <a:gd name="connsiteY2" fmla="*/ 322210 h 337601"/>
                <a:gd name="connsiteX3" fmla="*/ 9985 w 306375"/>
                <a:gd name="connsiteY3" fmla="*/ 337601 h 337601"/>
                <a:gd name="connsiteX4" fmla="*/ 0 w 306375"/>
                <a:gd name="connsiteY4" fmla="*/ 1253 h 337601"/>
                <a:gd name="connsiteX0" fmla="*/ 0 w 306375"/>
                <a:gd name="connsiteY0" fmla="*/ 0 h 364553"/>
                <a:gd name="connsiteX1" fmla="*/ 267836 w 306375"/>
                <a:gd name="connsiteY1" fmla="*/ 26953 h 364553"/>
                <a:gd name="connsiteX2" fmla="*/ 306375 w 306375"/>
                <a:gd name="connsiteY2" fmla="*/ 349162 h 364553"/>
                <a:gd name="connsiteX3" fmla="*/ 9985 w 306375"/>
                <a:gd name="connsiteY3" fmla="*/ 364553 h 364553"/>
                <a:gd name="connsiteX4" fmla="*/ 0 w 306375"/>
                <a:gd name="connsiteY4" fmla="*/ 0 h 36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375" h="364553">
                  <a:moveTo>
                    <a:pt x="0" y="0"/>
                  </a:moveTo>
                  <a:lnTo>
                    <a:pt x="267836" y="26953"/>
                  </a:lnTo>
                  <a:cubicBezTo>
                    <a:pt x="272916" y="139057"/>
                    <a:pt x="296215" y="237058"/>
                    <a:pt x="306375" y="349162"/>
                  </a:cubicBezTo>
                  <a:lnTo>
                    <a:pt x="9985" y="364553"/>
                  </a:lnTo>
                  <a:lnTo>
                    <a:pt x="0" y="0"/>
                  </a:lnTo>
                  <a:close/>
                </a:path>
              </a:pathLst>
            </a:custGeom>
            <a:solidFill>
              <a:srgbClr val="FFFFCC"/>
            </a:solidFill>
            <a:ln>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2" name="TextBox 1"/>
          <p:cNvSpPr txBox="1"/>
          <p:nvPr/>
        </p:nvSpPr>
        <p:spPr>
          <a:xfrm>
            <a:off x="3573016" y="5231740"/>
            <a:ext cx="2976236" cy="369332"/>
          </a:xfrm>
          <a:prstGeom prst="rect">
            <a:avLst/>
          </a:prstGeom>
          <a:noFill/>
        </p:spPr>
        <p:txBody>
          <a:bodyPr wrap="square" rtlCol="0">
            <a:spAutoFit/>
          </a:bodyPr>
          <a:lstStyle/>
          <a:p>
            <a:pPr algn="ctr"/>
            <a:r>
              <a:rPr lang="en-GB" b="1" spc="700" dirty="0" smtClean="0"/>
              <a:t>DID YOU KNOW?</a:t>
            </a:r>
            <a:endParaRPr lang="en-GB" b="1" spc="700" dirty="0"/>
          </a:p>
        </p:txBody>
      </p:sp>
      <p:sp>
        <p:nvSpPr>
          <p:cNvPr id="55" name="Text Box 2"/>
          <p:cNvSpPr txBox="1">
            <a:spLocks noChangeArrowheads="1"/>
          </p:cNvSpPr>
          <p:nvPr/>
        </p:nvSpPr>
        <p:spPr bwMode="auto">
          <a:xfrm>
            <a:off x="255144" y="6924625"/>
            <a:ext cx="3004431" cy="2780905"/>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dirty="0" smtClean="0">
                <a:latin typeface="Trebuchet MS" panose="020B0603020202020204" pitchFamily="34" charset="0"/>
                <a:ea typeface="Calibri"/>
                <a:cs typeface="Times New Roman"/>
              </a:rPr>
              <a:t>I saw……</a:t>
            </a:r>
          </a:p>
          <a:p>
            <a:pPr>
              <a:spcAft>
                <a:spcPts val="0"/>
              </a:spcAft>
            </a:pPr>
            <a:endParaRPr lang="en-GB" dirty="0">
              <a:effectLst/>
              <a:latin typeface="Trebuchet MS" panose="020B0603020202020204" pitchFamily="34" charset="0"/>
              <a:ea typeface="Calibri"/>
              <a:cs typeface="Times New Roman"/>
            </a:endParaRPr>
          </a:p>
          <a:p>
            <a:pPr>
              <a:spcAft>
                <a:spcPts val="0"/>
              </a:spcAft>
            </a:pPr>
            <a:endParaRPr lang="en-GB" dirty="0" smtClean="0">
              <a:latin typeface="Trebuchet MS" panose="020B0603020202020204" pitchFamily="34" charset="0"/>
              <a:ea typeface="Calibri"/>
              <a:cs typeface="Times New Roman"/>
            </a:endParaRPr>
          </a:p>
          <a:p>
            <a:pPr>
              <a:spcAft>
                <a:spcPts val="0"/>
              </a:spcAft>
            </a:pPr>
            <a:endParaRPr lang="en-GB" dirty="0">
              <a:effectLst/>
              <a:latin typeface="Trebuchet MS" panose="020B0603020202020204" pitchFamily="34" charset="0"/>
              <a:ea typeface="Calibri"/>
              <a:cs typeface="Times New Roman"/>
            </a:endParaRPr>
          </a:p>
          <a:p>
            <a:pPr>
              <a:spcAft>
                <a:spcPts val="0"/>
              </a:spcAft>
            </a:pPr>
            <a:endParaRPr lang="en-GB" sz="1600" dirty="0">
              <a:latin typeface="Trebuchet MS" panose="020B0603020202020204" pitchFamily="34" charset="0"/>
              <a:ea typeface="Calibri"/>
              <a:cs typeface="Times New Roman"/>
            </a:endParaRPr>
          </a:p>
          <a:p>
            <a:pPr>
              <a:spcAft>
                <a:spcPts val="0"/>
              </a:spcAft>
            </a:pPr>
            <a:endParaRPr lang="en-GB" sz="1400" dirty="0" smtClean="0">
              <a:latin typeface="Trebuchet MS" panose="020B0603020202020204" pitchFamily="34" charset="0"/>
              <a:ea typeface="Calibri"/>
              <a:cs typeface="Times New Roman"/>
            </a:endParaRPr>
          </a:p>
          <a:p>
            <a:pPr>
              <a:spcAft>
                <a:spcPts val="0"/>
              </a:spcAft>
            </a:pPr>
            <a:endParaRPr lang="en-GB" dirty="0">
              <a:effectLst/>
              <a:latin typeface="Trebuchet MS" panose="020B0603020202020204" pitchFamily="34" charset="0"/>
              <a:ea typeface="Calibri"/>
              <a:cs typeface="Times New Roman"/>
            </a:endParaRPr>
          </a:p>
          <a:p>
            <a:pPr>
              <a:spcAft>
                <a:spcPts val="0"/>
              </a:spcAft>
            </a:pPr>
            <a:endParaRPr lang="en-GB" dirty="0" smtClean="0">
              <a:latin typeface="Trebuchet MS" panose="020B0603020202020204" pitchFamily="34" charset="0"/>
              <a:ea typeface="Calibri"/>
              <a:cs typeface="Times New Roman"/>
            </a:endParaRPr>
          </a:p>
          <a:p>
            <a:pPr>
              <a:spcAft>
                <a:spcPts val="0"/>
              </a:spcAft>
            </a:pPr>
            <a:endParaRPr lang="en-GB" dirty="0">
              <a:effectLst/>
              <a:latin typeface="Trebuchet MS" panose="020B0603020202020204" pitchFamily="34" charset="0"/>
              <a:ea typeface="Calibri"/>
              <a:cs typeface="Times New Roman"/>
            </a:endParaRPr>
          </a:p>
          <a:p>
            <a:pPr algn="r">
              <a:spcAft>
                <a:spcPts val="0"/>
              </a:spcAft>
            </a:pPr>
            <a:r>
              <a:rPr lang="en-GB" dirty="0" smtClean="0">
                <a:latin typeface="Trebuchet MS" panose="020B0603020202020204" pitchFamily="34" charset="0"/>
                <a:ea typeface="Calibri"/>
                <a:cs typeface="Times New Roman"/>
              </a:rPr>
              <a:t>… Greater Horseshoe Bats. </a:t>
            </a:r>
            <a:endParaRPr lang="en-GB" dirty="0">
              <a:effectLst/>
              <a:latin typeface="Trebuchet MS" panose="020B0603020202020204" pitchFamily="34" charset="0"/>
              <a:ea typeface="Calibri"/>
              <a:cs typeface="Times New Roman"/>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8881" y="238547"/>
            <a:ext cx="4207742" cy="4690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78872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57896" y="416496"/>
            <a:ext cx="1419582" cy="9001000"/>
            <a:chOff x="257896" y="416496"/>
            <a:chExt cx="1419582" cy="900100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7896" y="5169023"/>
              <a:ext cx="1419582" cy="42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7896" y="1738715"/>
              <a:ext cx="1419582" cy="3430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57896" y="416496"/>
              <a:ext cx="1419582" cy="146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 Box 2"/>
          <p:cNvSpPr txBox="1">
            <a:spLocks noChangeArrowheads="1"/>
          </p:cNvSpPr>
          <p:nvPr/>
        </p:nvSpPr>
        <p:spPr bwMode="auto">
          <a:xfrm>
            <a:off x="1844824" y="449893"/>
            <a:ext cx="4685575" cy="1478771"/>
          </a:xfrm>
          <a:prstGeom prst="rect">
            <a:avLst/>
          </a:prstGeom>
          <a:solidFill>
            <a:srgbClr val="FFFFFF"/>
          </a:solidFill>
          <a:ln w="9525">
            <a:solidFill>
              <a:schemeClr val="bg1">
                <a:lumMod val="85000"/>
              </a:schemeClr>
            </a:solidFill>
            <a:miter lim="800000"/>
            <a:headEnd/>
            <a:tailEnd/>
          </a:ln>
        </p:spPr>
        <p:txBody>
          <a:bodyPr rot="0" vert="horz" wrap="square" lIns="91440" tIns="45720" rIns="91440" bIns="45720" anchor="t" anchorCtr="0">
            <a:noAutofit/>
          </a:bodyPr>
          <a:lstStyle/>
          <a:p>
            <a:pPr algn="ctr">
              <a:spcAft>
                <a:spcPts val="0"/>
              </a:spcAft>
            </a:pP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3000" dirty="0" smtClean="0">
                <a:ln w="9525" cap="rnd" cmpd="sng" algn="ctr">
                  <a:solidFill>
                    <a:srgbClr val="D9D9D9"/>
                  </a:solidFill>
                  <a:prstDash val="solid"/>
                  <a:bevel/>
                </a:ln>
                <a:effectLst/>
                <a:latin typeface="Trebuchet MS"/>
                <a:ea typeface="Calibri"/>
                <a:cs typeface="Times New Roman"/>
              </a:rPr>
              <a:t>Teachers Notes for Foundation Phase</a:t>
            </a:r>
            <a:endParaRPr lang="en-GB" sz="3000" dirty="0">
              <a:effectLst/>
              <a:latin typeface="Calibri"/>
              <a:ea typeface="Calibri"/>
              <a:cs typeface="Times New Roman"/>
            </a:endParaRPr>
          </a:p>
          <a:p>
            <a:pPr algn="ctr">
              <a:spcAft>
                <a:spcPts val="0"/>
              </a:spcAft>
            </a:pP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p:txBody>
      </p:sp>
      <p:pic>
        <p:nvPicPr>
          <p:cNvPr id="5" name="Picture 4" descr="C:\Users\camun\Documents\Claire's Files\Cardigan Castle Project\Cardigan-Castle-Logo.png"/>
          <p:cNvPicPr/>
          <p:nvPr/>
        </p:nvPicPr>
        <p:blipFill>
          <a:blip r:embed="rId5" cstate="print">
            <a:extLst>
              <a:ext uri="{28A0092B-C50C-407E-A947-70E740481C1C}">
                <a14:useLocalDpi xmlns:a14="http://schemas.microsoft.com/office/drawing/2010/main"/>
              </a:ext>
            </a:extLst>
          </a:blip>
          <a:srcRect/>
          <a:stretch>
            <a:fillRect/>
          </a:stretch>
        </p:blipFill>
        <p:spPr bwMode="auto">
          <a:xfrm>
            <a:off x="366205" y="571744"/>
            <a:ext cx="1202964" cy="1363072"/>
          </a:xfrm>
          <a:prstGeom prst="rect">
            <a:avLst/>
          </a:prstGeom>
          <a:noFill/>
          <a:ln>
            <a:noFill/>
          </a:ln>
        </p:spPr>
      </p:pic>
      <p:sp>
        <p:nvSpPr>
          <p:cNvPr id="7" name="Text Box 2"/>
          <p:cNvSpPr txBox="1">
            <a:spLocks noChangeArrowheads="1"/>
          </p:cNvSpPr>
          <p:nvPr/>
        </p:nvSpPr>
        <p:spPr bwMode="auto">
          <a:xfrm>
            <a:off x="1844823" y="2144688"/>
            <a:ext cx="4685575" cy="1255891"/>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lgn="ctr"/>
            <a:r>
              <a:rPr lang="en-GB" sz="1200" dirty="0" smtClean="0">
                <a:latin typeface="Trebuchet MS" panose="020B0603020202020204" pitchFamily="34" charset="0"/>
                <a:ea typeface="Calibri"/>
                <a:cs typeface="Times New Roman"/>
              </a:rPr>
              <a:t>This resource is designed to help you get the most from your visit to Cardigan Castle. The first section </a:t>
            </a:r>
            <a:r>
              <a:rPr lang="en-GB" sz="1200" dirty="0">
                <a:latin typeface="Trebuchet MS" panose="020B0603020202020204" pitchFamily="34" charset="0"/>
                <a:ea typeface="Calibri"/>
                <a:cs typeface="Times New Roman"/>
              </a:rPr>
              <a:t>i</a:t>
            </a:r>
            <a:r>
              <a:rPr lang="en-GB" sz="1200" dirty="0" smtClean="0">
                <a:latin typeface="Trebuchet MS" panose="020B0603020202020204" pitchFamily="34" charset="0"/>
                <a:ea typeface="Calibri"/>
                <a:cs typeface="Times New Roman"/>
              </a:rPr>
              <a:t>s an activity pack to use with students whilst visiting the castle. It contains a variety of activities for students to do onsite with the help of their teacher or adult helper. The next section aims to help with </a:t>
            </a:r>
            <a:r>
              <a:rPr lang="en-GB" sz="1200" dirty="0">
                <a:latin typeface="Trebuchet MS" panose="020B0603020202020204" pitchFamily="34" charset="0"/>
                <a:ea typeface="Calibri"/>
                <a:cs typeface="Times New Roman"/>
              </a:rPr>
              <a:t>classroom learning and </a:t>
            </a:r>
            <a:r>
              <a:rPr lang="en-GB" sz="1200" dirty="0" smtClean="0">
                <a:latin typeface="Trebuchet MS" panose="020B0603020202020204" pitchFamily="34" charset="0"/>
                <a:ea typeface="Calibri"/>
                <a:cs typeface="Times New Roman"/>
              </a:rPr>
              <a:t>provides activity </a:t>
            </a:r>
            <a:r>
              <a:rPr lang="en-GB" sz="1200" dirty="0">
                <a:latin typeface="Trebuchet MS" panose="020B0603020202020204" pitchFamily="34" charset="0"/>
                <a:ea typeface="Calibri"/>
                <a:cs typeface="Times New Roman"/>
              </a:rPr>
              <a:t>ideas </a:t>
            </a:r>
            <a:r>
              <a:rPr lang="en-GB" sz="1200" dirty="0" smtClean="0">
                <a:latin typeface="Trebuchet MS" panose="020B0603020202020204" pitchFamily="34" charset="0"/>
                <a:ea typeface="Calibri"/>
                <a:cs typeface="Times New Roman"/>
              </a:rPr>
              <a:t>to do in the classroom. </a:t>
            </a:r>
            <a:endParaRPr lang="en-GB" sz="1100" dirty="0">
              <a:latin typeface="Trebuchet MS" panose="020B0603020202020204" pitchFamily="34" charset="0"/>
              <a:ea typeface="Calibri"/>
              <a:cs typeface="Times New Roman"/>
            </a:endParaRPr>
          </a:p>
          <a:p>
            <a:pPr algn="ctr">
              <a:spcAft>
                <a:spcPts val="0"/>
              </a:spcAft>
            </a:pPr>
            <a:endParaRPr lang="en-GB" sz="1200" dirty="0" smtClean="0">
              <a:latin typeface="Trebuchet MS" panose="020B0603020202020204" pitchFamily="34" charset="0"/>
              <a:ea typeface="Calibri"/>
              <a:cs typeface="Times New Roman"/>
            </a:endParaRPr>
          </a:p>
          <a:p>
            <a:pPr algn="ctr">
              <a:spcAft>
                <a:spcPts val="0"/>
              </a:spcAft>
            </a:pPr>
            <a:r>
              <a:rPr lang="en-GB" sz="1200" dirty="0" smtClean="0">
                <a:latin typeface="Trebuchet MS" panose="020B0603020202020204" pitchFamily="34" charset="0"/>
                <a:ea typeface="Calibri"/>
                <a:cs typeface="Times New Roman"/>
              </a:rPr>
              <a:t> </a:t>
            </a:r>
            <a:endParaRPr lang="en-GB" sz="1200" dirty="0">
              <a:effectLst/>
              <a:latin typeface="Trebuchet MS" panose="020B0603020202020204" pitchFamily="34" charset="0"/>
              <a:ea typeface="Calibri"/>
              <a:cs typeface="Times New Roman"/>
            </a:endParaRPr>
          </a:p>
        </p:txBody>
      </p:sp>
      <p:sp>
        <p:nvSpPr>
          <p:cNvPr id="9" name="Text Box 2"/>
          <p:cNvSpPr txBox="1">
            <a:spLocks noChangeArrowheads="1"/>
          </p:cNvSpPr>
          <p:nvPr/>
        </p:nvSpPr>
        <p:spPr bwMode="auto">
          <a:xfrm>
            <a:off x="1844824" y="3584457"/>
            <a:ext cx="4685575" cy="5761031"/>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200" b="1" dirty="0" smtClean="0">
                <a:latin typeface="Trebuchet MS" panose="020B0603020202020204" pitchFamily="34" charset="0"/>
                <a:ea typeface="Calibri"/>
                <a:cs typeface="Times New Roman"/>
              </a:rPr>
              <a:t>Foundation Phase National Curriculum Links</a:t>
            </a:r>
          </a:p>
          <a:p>
            <a:pPr>
              <a:spcAft>
                <a:spcPts val="0"/>
              </a:spcAft>
            </a:pPr>
            <a:endParaRPr lang="en-GB" sz="1100" dirty="0">
              <a:latin typeface="Trebuchet MS" panose="020B0603020202020204" pitchFamily="34" charset="0"/>
              <a:ea typeface="Calibri"/>
              <a:cs typeface="Times New Roman"/>
            </a:endParaRPr>
          </a:p>
          <a:p>
            <a:pPr>
              <a:spcAft>
                <a:spcPts val="0"/>
              </a:spcAft>
            </a:pPr>
            <a:r>
              <a:rPr lang="en-GB" sz="1100" b="1" dirty="0" smtClean="0">
                <a:latin typeface="Trebuchet MS" panose="020B0603020202020204" pitchFamily="34" charset="0"/>
                <a:ea typeface="Calibri"/>
                <a:cs typeface="Times New Roman"/>
              </a:rPr>
              <a:t>Language, Literacy, &amp; Communication</a:t>
            </a:r>
          </a:p>
          <a:p>
            <a:pPr marL="171450" indent="-171450">
              <a:spcAft>
                <a:spcPts val="0"/>
              </a:spcAft>
              <a:buFont typeface="Wingdings" panose="05000000000000000000" pitchFamily="2" charset="2"/>
              <a:buChar char="§"/>
            </a:pPr>
            <a:r>
              <a:rPr lang="en-GB" sz="1100" dirty="0" smtClean="0">
                <a:latin typeface="Trebuchet MS" panose="020B0603020202020204" pitchFamily="34" charset="0"/>
                <a:ea typeface="Calibri"/>
                <a:cs typeface="Times New Roman"/>
              </a:rPr>
              <a:t>Imitate </a:t>
            </a:r>
            <a:r>
              <a:rPr lang="en-GB" sz="1100" dirty="0">
                <a:latin typeface="Trebuchet MS" panose="020B0603020202020204" pitchFamily="34" charset="0"/>
                <a:ea typeface="Calibri"/>
                <a:cs typeface="Times New Roman"/>
              </a:rPr>
              <a:t>real-life experiences using role-play, and contribute to activity using relevant language</a:t>
            </a:r>
            <a:r>
              <a:rPr lang="en-GB" sz="1100" dirty="0" smtClean="0">
                <a:latin typeface="Trebuchet MS" panose="020B0603020202020204" pitchFamily="34" charset="0"/>
                <a:ea typeface="Calibri"/>
                <a:cs typeface="Times New Roman"/>
              </a:rPr>
              <a:t>.</a:t>
            </a:r>
          </a:p>
          <a:p>
            <a:pPr marL="171450" indent="-171450">
              <a:spcAft>
                <a:spcPts val="0"/>
              </a:spcAft>
              <a:buFont typeface="Wingdings" panose="05000000000000000000" pitchFamily="2" charset="2"/>
              <a:buChar char="§"/>
            </a:pPr>
            <a:r>
              <a:rPr lang="en-GB" sz="1100" dirty="0">
                <a:latin typeface="Trebuchet MS" panose="020B0603020202020204" pitchFamily="34" charset="0"/>
                <a:ea typeface="Calibri"/>
                <a:cs typeface="Times New Roman"/>
              </a:rPr>
              <a:t>Show understanding of basic concepts of story &amp; participate in discussion, exchanging ideas</a:t>
            </a:r>
            <a:r>
              <a:rPr lang="en-GB" sz="1100" dirty="0" smtClean="0">
                <a:latin typeface="Trebuchet MS" panose="020B0603020202020204" pitchFamily="34" charset="0"/>
                <a:ea typeface="Calibri"/>
                <a:cs typeface="Times New Roman"/>
              </a:rPr>
              <a:t>.</a:t>
            </a:r>
          </a:p>
          <a:p>
            <a:pPr marL="171450" indent="-171450">
              <a:spcAft>
                <a:spcPts val="0"/>
              </a:spcAft>
              <a:buFont typeface="Wingdings" panose="05000000000000000000" pitchFamily="2" charset="2"/>
              <a:buChar char="§"/>
            </a:pPr>
            <a:r>
              <a:rPr lang="en-GB" sz="1100" dirty="0">
                <a:latin typeface="Trebuchet MS" panose="020B0603020202020204" pitchFamily="34" charset="0"/>
                <a:ea typeface="Calibri"/>
                <a:cs typeface="Times New Roman"/>
              </a:rPr>
              <a:t>Participate &amp; contribute to discussion using a variety of questions and choosing words deliberately. Use images to aid understanding.</a:t>
            </a:r>
          </a:p>
          <a:p>
            <a:pPr>
              <a:spcAft>
                <a:spcPts val="0"/>
              </a:spcAft>
            </a:pPr>
            <a:endParaRPr lang="en-GB" sz="1100" b="1" dirty="0" smtClean="0">
              <a:latin typeface="Trebuchet MS" panose="020B0603020202020204" pitchFamily="34" charset="0"/>
              <a:ea typeface="Calibri"/>
              <a:cs typeface="Times New Roman"/>
            </a:endParaRPr>
          </a:p>
          <a:p>
            <a:pPr>
              <a:spcAft>
                <a:spcPts val="0"/>
              </a:spcAft>
            </a:pPr>
            <a:r>
              <a:rPr lang="en-GB" sz="1100" b="1" dirty="0" smtClean="0">
                <a:latin typeface="Trebuchet MS" panose="020B0603020202020204" pitchFamily="34" charset="0"/>
                <a:ea typeface="Calibri"/>
                <a:cs typeface="Times New Roman"/>
              </a:rPr>
              <a:t>Mathematical Development</a:t>
            </a:r>
          </a:p>
          <a:p>
            <a:pPr marL="171450" indent="-171450">
              <a:spcAft>
                <a:spcPts val="0"/>
              </a:spcAft>
              <a:buFont typeface="Arial" panose="020B0604020202020204" pitchFamily="34" charset="0"/>
              <a:buChar char="•"/>
            </a:pPr>
            <a:r>
              <a:rPr lang="en-GB" sz="1100" dirty="0">
                <a:latin typeface="Trebuchet MS" panose="020B0603020202020204" pitchFamily="34" charset="0"/>
                <a:ea typeface="Calibri"/>
                <a:cs typeface="Times New Roman"/>
              </a:rPr>
              <a:t>Recognise and name common 2D shapes, &amp; some 3D shapes. </a:t>
            </a:r>
          </a:p>
          <a:p>
            <a:pPr marL="171450" indent="-171450">
              <a:spcAft>
                <a:spcPts val="0"/>
              </a:spcAft>
              <a:buFont typeface="Arial" panose="020B0604020202020204" pitchFamily="34" charset="0"/>
              <a:buChar char="•"/>
            </a:pPr>
            <a:r>
              <a:rPr lang="en-GB" sz="1100" b="1" dirty="0">
                <a:latin typeface="Trebuchet MS" panose="020B0603020202020204" pitchFamily="34" charset="0"/>
                <a:ea typeface="Calibri"/>
                <a:cs typeface="Times New Roman"/>
              </a:rPr>
              <a:t>Copy a range of simple patterns &amp; demonstrate understanding of repeated patterns. </a:t>
            </a:r>
            <a:endParaRPr lang="en-GB" sz="1100" b="1" dirty="0" smtClean="0">
              <a:latin typeface="Trebuchet MS" panose="020B0603020202020204" pitchFamily="34" charset="0"/>
              <a:ea typeface="Calibri"/>
              <a:cs typeface="Times New Roman"/>
            </a:endParaRPr>
          </a:p>
          <a:p>
            <a:pPr marL="171450" indent="-171450">
              <a:spcAft>
                <a:spcPts val="0"/>
              </a:spcAft>
              <a:buFont typeface="Arial" panose="020B0604020202020204" pitchFamily="34" charset="0"/>
              <a:buChar char="•"/>
            </a:pPr>
            <a:r>
              <a:rPr lang="en-GB" sz="1100" b="1" dirty="0">
                <a:latin typeface="Trebuchet MS" panose="020B0603020202020204" pitchFamily="34" charset="0"/>
                <a:ea typeface="Calibri"/>
                <a:cs typeface="Times New Roman"/>
              </a:rPr>
              <a:t>Compare, sort and order objects using direct comparisons. Use non-standard units to measure. </a:t>
            </a:r>
            <a:endParaRPr lang="en-GB" sz="1100" b="1" dirty="0" smtClean="0">
              <a:latin typeface="Trebuchet MS" panose="020B0603020202020204" pitchFamily="34" charset="0"/>
              <a:ea typeface="Calibri"/>
              <a:cs typeface="Times New Roman"/>
            </a:endParaRPr>
          </a:p>
          <a:p>
            <a:pPr>
              <a:spcAft>
                <a:spcPts val="0"/>
              </a:spcAft>
            </a:pPr>
            <a:endParaRPr lang="en-GB" sz="1100" b="1" dirty="0" smtClean="0">
              <a:latin typeface="Trebuchet MS" panose="020B0603020202020204" pitchFamily="34" charset="0"/>
              <a:ea typeface="Calibri"/>
              <a:cs typeface="Times New Roman"/>
            </a:endParaRPr>
          </a:p>
          <a:p>
            <a:pPr>
              <a:spcAft>
                <a:spcPts val="0"/>
              </a:spcAft>
            </a:pPr>
            <a:r>
              <a:rPr lang="en-GB" sz="1100" b="1" dirty="0" smtClean="0">
                <a:latin typeface="Trebuchet MS" panose="020B0603020202020204" pitchFamily="34" charset="0"/>
                <a:ea typeface="Calibri"/>
                <a:cs typeface="Times New Roman"/>
              </a:rPr>
              <a:t>Knowledge &amp; Understanding of the World</a:t>
            </a:r>
          </a:p>
          <a:p>
            <a:pPr marL="171450" indent="-171450">
              <a:spcAft>
                <a:spcPts val="0"/>
              </a:spcAft>
              <a:buFont typeface="Arial" panose="020B0604020202020204" pitchFamily="34" charset="0"/>
              <a:buChar char="•"/>
            </a:pPr>
            <a:r>
              <a:rPr lang="en-GB" sz="1100" dirty="0" smtClean="0">
                <a:latin typeface="Trebuchet MS" panose="020B0603020202020204" pitchFamily="34" charset="0"/>
                <a:ea typeface="Calibri"/>
                <a:cs typeface="Times New Roman"/>
              </a:rPr>
              <a:t>Use simple maps to find out where places are</a:t>
            </a:r>
          </a:p>
          <a:p>
            <a:pPr marL="171450" indent="-171450">
              <a:spcAft>
                <a:spcPts val="0"/>
              </a:spcAft>
              <a:buFont typeface="Arial" panose="020B0604020202020204" pitchFamily="34" charset="0"/>
              <a:buChar char="•"/>
            </a:pPr>
            <a:r>
              <a:rPr lang="en-GB" sz="1100" dirty="0">
                <a:latin typeface="Trebuchet MS" panose="020B0603020202020204" pitchFamily="34" charset="0"/>
                <a:ea typeface="Calibri"/>
                <a:cs typeface="Times New Roman"/>
              </a:rPr>
              <a:t>Identify differences in way of life at different times using historical resources</a:t>
            </a:r>
            <a:r>
              <a:rPr lang="en-GB" sz="1100" dirty="0" smtClean="0">
                <a:latin typeface="Trebuchet MS" panose="020B0603020202020204" pitchFamily="34" charset="0"/>
                <a:ea typeface="Calibri"/>
                <a:cs typeface="Times New Roman"/>
              </a:rPr>
              <a:t>.</a:t>
            </a:r>
          </a:p>
          <a:p>
            <a:pPr marL="171450" indent="-171450">
              <a:spcAft>
                <a:spcPts val="0"/>
              </a:spcAft>
              <a:buFont typeface="Arial" panose="020B0604020202020204" pitchFamily="34" charset="0"/>
              <a:buChar char="•"/>
            </a:pPr>
            <a:r>
              <a:rPr lang="en-GB" sz="1100" dirty="0">
                <a:latin typeface="Trebuchet MS" panose="020B0603020202020204" pitchFamily="34" charset="0"/>
                <a:ea typeface="Calibri"/>
                <a:cs typeface="Times New Roman"/>
              </a:rPr>
              <a:t>Using a range of historical sources (e.g. artefacts)</a:t>
            </a:r>
            <a:endParaRPr lang="en-GB" sz="1100" dirty="0" smtClean="0">
              <a:latin typeface="Trebuchet MS" panose="020B0603020202020204" pitchFamily="34" charset="0"/>
              <a:ea typeface="Calibri"/>
              <a:cs typeface="Times New Roman"/>
            </a:endParaRPr>
          </a:p>
          <a:p>
            <a:pPr marL="171450" indent="-171450">
              <a:buFont typeface="Arial" panose="020B0604020202020204" pitchFamily="34" charset="0"/>
              <a:buChar char="•"/>
            </a:pPr>
            <a:r>
              <a:rPr lang="en-GB" sz="1100" b="1" dirty="0">
                <a:latin typeface="Trebuchet MS" panose="020B0603020202020204" pitchFamily="34" charset="0"/>
                <a:ea typeface="Calibri"/>
                <a:cs typeface="Times New Roman"/>
              </a:rPr>
              <a:t>Making observations and keeping records. </a:t>
            </a:r>
          </a:p>
          <a:p>
            <a:pPr marL="171450" indent="-171450">
              <a:spcAft>
                <a:spcPts val="0"/>
              </a:spcAft>
              <a:buFont typeface="Arial" panose="020B0604020202020204" pitchFamily="34" charset="0"/>
              <a:buChar char="•"/>
            </a:pPr>
            <a:r>
              <a:rPr lang="en-GB" sz="1100" b="1" dirty="0" smtClean="0">
                <a:latin typeface="Trebuchet MS" panose="020B0603020202020204" pitchFamily="34" charset="0"/>
                <a:ea typeface="Calibri"/>
                <a:cs typeface="Times New Roman"/>
              </a:rPr>
              <a:t>Learn </a:t>
            </a:r>
            <a:r>
              <a:rPr lang="en-GB" sz="1100" b="1" dirty="0">
                <a:latin typeface="Trebuchet MS" panose="020B0603020202020204" pitchFamily="34" charset="0"/>
                <a:ea typeface="Calibri"/>
                <a:cs typeface="Times New Roman"/>
              </a:rPr>
              <a:t>the names of the main external parts of the plant. </a:t>
            </a:r>
            <a:endParaRPr lang="en-GB" sz="1100" b="1" dirty="0" smtClean="0">
              <a:latin typeface="Trebuchet MS" panose="020B0603020202020204" pitchFamily="34" charset="0"/>
              <a:ea typeface="Calibri"/>
              <a:cs typeface="Times New Roman"/>
            </a:endParaRPr>
          </a:p>
          <a:p>
            <a:pPr marL="171450" indent="-171450">
              <a:spcAft>
                <a:spcPts val="0"/>
              </a:spcAft>
              <a:buFont typeface="Arial" panose="020B0604020202020204" pitchFamily="34" charset="0"/>
              <a:buChar char="•"/>
            </a:pPr>
            <a:r>
              <a:rPr lang="en-GB" sz="1100" b="1" dirty="0">
                <a:latin typeface="Trebuchet MS" panose="020B0603020202020204" pitchFamily="34" charset="0"/>
                <a:ea typeface="Calibri"/>
                <a:cs typeface="Times New Roman"/>
              </a:rPr>
              <a:t>Identify some plants that live in the outdoor environment. </a:t>
            </a:r>
            <a:endParaRPr lang="en-GB" sz="1100" b="1" dirty="0" smtClean="0">
              <a:latin typeface="Trebuchet MS" panose="020B0603020202020204" pitchFamily="34" charset="0"/>
              <a:ea typeface="Calibri"/>
              <a:cs typeface="Times New Roman"/>
            </a:endParaRPr>
          </a:p>
          <a:p>
            <a:pPr marL="171450" indent="-171450">
              <a:spcAft>
                <a:spcPts val="0"/>
              </a:spcAft>
              <a:buFont typeface="Arial" panose="020B0604020202020204" pitchFamily="34" charset="0"/>
              <a:buChar char="•"/>
            </a:pPr>
            <a:r>
              <a:rPr lang="en-GB" sz="1100" b="1" dirty="0">
                <a:latin typeface="Trebuchet MS" panose="020B0603020202020204" pitchFamily="34" charset="0"/>
                <a:ea typeface="Calibri"/>
                <a:cs typeface="Times New Roman"/>
              </a:rPr>
              <a:t>Identify the effects different seasons have on plants. </a:t>
            </a:r>
            <a:endParaRPr lang="en-GB" sz="1100" b="1" dirty="0" smtClean="0">
              <a:latin typeface="Trebuchet MS" panose="020B0603020202020204" pitchFamily="34" charset="0"/>
              <a:ea typeface="Calibri"/>
              <a:cs typeface="Times New Roman"/>
            </a:endParaRPr>
          </a:p>
          <a:p>
            <a:pPr marL="171450" indent="-171450">
              <a:spcAft>
                <a:spcPts val="0"/>
              </a:spcAft>
              <a:buFont typeface="Arial" panose="020B0604020202020204" pitchFamily="34" charset="0"/>
              <a:buChar char="•"/>
            </a:pPr>
            <a:r>
              <a:rPr lang="en-GB" sz="1100" b="1" dirty="0">
                <a:latin typeface="Trebuchet MS" panose="020B0603020202020204" pitchFamily="34" charset="0"/>
                <a:ea typeface="Calibri"/>
                <a:cs typeface="Times New Roman"/>
              </a:rPr>
              <a:t>Observe differences between different </a:t>
            </a:r>
            <a:r>
              <a:rPr lang="en-GB" sz="1100" b="1" dirty="0" smtClean="0">
                <a:latin typeface="Trebuchet MS" panose="020B0603020202020204" pitchFamily="34" charset="0"/>
                <a:ea typeface="Calibri"/>
                <a:cs typeface="Times New Roman"/>
              </a:rPr>
              <a:t>animals.</a:t>
            </a:r>
          </a:p>
          <a:p>
            <a:pPr marL="171450" indent="-171450">
              <a:buFont typeface="Arial" panose="020B0604020202020204" pitchFamily="34" charset="0"/>
              <a:buChar char="•"/>
            </a:pPr>
            <a:r>
              <a:rPr lang="en-GB" sz="1100" b="1" dirty="0">
                <a:latin typeface="Trebuchet MS" panose="020B0603020202020204" pitchFamily="34" charset="0"/>
                <a:ea typeface="Calibri"/>
                <a:cs typeface="Times New Roman"/>
              </a:rPr>
              <a:t>Investigate how places change.</a:t>
            </a:r>
          </a:p>
          <a:p>
            <a:pPr>
              <a:spcAft>
                <a:spcPts val="0"/>
              </a:spcAft>
            </a:pPr>
            <a:endParaRPr lang="en-GB" sz="1100" b="1" dirty="0">
              <a:latin typeface="Trebuchet MS" panose="020B0603020202020204" pitchFamily="34" charset="0"/>
              <a:ea typeface="Calibri"/>
              <a:cs typeface="Times New Roman"/>
            </a:endParaRPr>
          </a:p>
          <a:p>
            <a:pPr>
              <a:spcAft>
                <a:spcPts val="0"/>
              </a:spcAft>
            </a:pPr>
            <a:r>
              <a:rPr lang="en-GB" sz="1100" b="1" dirty="0" smtClean="0">
                <a:latin typeface="Trebuchet MS" panose="020B0603020202020204" pitchFamily="34" charset="0"/>
                <a:ea typeface="Calibri"/>
                <a:cs typeface="Times New Roman"/>
              </a:rPr>
              <a:t>Creative Development</a:t>
            </a:r>
          </a:p>
          <a:p>
            <a:pPr marL="171450" indent="-171450">
              <a:spcAft>
                <a:spcPts val="0"/>
              </a:spcAft>
              <a:buFont typeface="Arial" panose="020B0604020202020204" pitchFamily="34" charset="0"/>
              <a:buChar char="•"/>
            </a:pPr>
            <a:r>
              <a:rPr lang="en-GB" sz="1100" dirty="0">
                <a:latin typeface="Trebuchet MS" panose="020B0603020202020204" pitchFamily="34" charset="0"/>
                <a:ea typeface="Calibri"/>
                <a:cs typeface="Times New Roman"/>
              </a:rPr>
              <a:t>Explore &amp; experiment with different techniques &amp; materials</a:t>
            </a:r>
            <a:r>
              <a:rPr lang="en-GB" sz="1100" dirty="0" smtClean="0">
                <a:latin typeface="Trebuchet MS" panose="020B0603020202020204" pitchFamily="34" charset="0"/>
                <a:ea typeface="Calibri"/>
                <a:cs typeface="Times New Roman"/>
              </a:rPr>
              <a:t>.</a:t>
            </a:r>
          </a:p>
          <a:p>
            <a:pPr marL="171450" indent="-171450">
              <a:spcAft>
                <a:spcPts val="0"/>
              </a:spcAft>
              <a:buFont typeface="Arial" panose="020B0604020202020204" pitchFamily="34" charset="0"/>
              <a:buChar char="•"/>
            </a:pPr>
            <a:r>
              <a:rPr lang="en-GB" sz="1100" dirty="0" smtClean="0">
                <a:latin typeface="Trebuchet MS" panose="020B0603020202020204" pitchFamily="34" charset="0"/>
                <a:ea typeface="Calibri"/>
                <a:cs typeface="Times New Roman"/>
              </a:rPr>
              <a:t>Develop understanding of planning, designing, modelling, modifying &amp; reflecting.  </a:t>
            </a:r>
            <a:endParaRPr lang="en-GB" sz="1100" dirty="0">
              <a:effectLst/>
              <a:latin typeface="Trebuchet MS" panose="020B0603020202020204" pitchFamily="34" charset="0"/>
              <a:ea typeface="Calibri"/>
              <a:cs typeface="Times New Roman"/>
            </a:endParaRPr>
          </a:p>
        </p:txBody>
      </p:sp>
    </p:spTree>
    <p:extLst>
      <p:ext uri="{BB962C8B-B14F-4D97-AF65-F5344CB8AC3E}">
        <p14:creationId xmlns:p14="http://schemas.microsoft.com/office/powerpoint/2010/main" val="3616577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556794" y="491748"/>
            <a:ext cx="4973606" cy="864842"/>
          </a:xfrm>
          <a:prstGeom prst="rect">
            <a:avLst/>
          </a:prstGeom>
          <a:solidFill>
            <a:srgbClr val="FFFFFF"/>
          </a:solidFill>
          <a:ln w="9525">
            <a:solidFill>
              <a:schemeClr val="bg1">
                <a:lumMod val="85000"/>
              </a:schemeClr>
            </a:solidFill>
            <a:miter lim="800000"/>
            <a:headEnd/>
            <a:tailEnd/>
          </a:ln>
        </p:spPr>
        <p:txBody>
          <a:bodyPr rot="0" vert="horz" wrap="square" lIns="91440" tIns="45720" rIns="91440" bIns="45720" anchor="t" anchorCtr="0">
            <a:noAutofit/>
          </a:bodyPr>
          <a:lstStyle/>
          <a:p>
            <a:pPr algn="ctr">
              <a:spcAft>
                <a:spcPts val="0"/>
              </a:spcAft>
            </a:pPr>
            <a:r>
              <a:rPr lang="en-GB" sz="3000" dirty="0" smtClean="0">
                <a:ln w="9525" cap="rnd" cmpd="sng" algn="ctr">
                  <a:solidFill>
                    <a:srgbClr val="D9D9D9"/>
                  </a:solidFill>
                  <a:prstDash val="solid"/>
                  <a:bevel/>
                </a:ln>
                <a:latin typeface="Trebuchet MS"/>
                <a:ea typeface="Calibri"/>
                <a:cs typeface="Times New Roman"/>
              </a:rPr>
              <a:t>School Visit Timetable</a:t>
            </a: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r>
              <a:rPr lang="en-GB" sz="1200" dirty="0">
                <a:ln w="9525" cap="rnd" cmpd="sng" algn="ctr">
                  <a:solidFill>
                    <a:srgbClr val="D9D9D9"/>
                  </a:solidFill>
                  <a:prstDash val="solid"/>
                  <a:bevel/>
                </a:ln>
                <a:effectLst/>
                <a:latin typeface="Trebuchet MS"/>
                <a:ea typeface="Calibri"/>
                <a:cs typeface="Times New Roman"/>
              </a:rPr>
              <a:t> </a:t>
            </a:r>
            <a:r>
              <a:rPr lang="en-GB" sz="1100" dirty="0">
                <a:latin typeface="Trebuchet MS" panose="020B0603020202020204" pitchFamily="34" charset="0"/>
                <a:ea typeface="Calibri"/>
                <a:cs typeface="Times New Roman"/>
              </a:rPr>
              <a:t>The below is a suggested timetable for your visit to Cardigan Castle.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p:txBody>
      </p:sp>
      <p:graphicFrame>
        <p:nvGraphicFramePr>
          <p:cNvPr id="10" name="Table 9"/>
          <p:cNvGraphicFramePr>
            <a:graphicFrameLocks noGrp="1"/>
          </p:cNvGraphicFramePr>
          <p:nvPr>
            <p:extLst>
              <p:ext uri="{D42A27DB-BD31-4B8C-83A1-F6EECF244321}">
                <p14:modId xmlns:p14="http://schemas.microsoft.com/office/powerpoint/2010/main" val="2426118262"/>
              </p:ext>
            </p:extLst>
          </p:nvPr>
        </p:nvGraphicFramePr>
        <p:xfrm>
          <a:off x="282927" y="1583339"/>
          <a:ext cx="6287024" cy="8122189"/>
        </p:xfrm>
        <a:graphic>
          <a:graphicData uri="http://schemas.openxmlformats.org/drawingml/2006/table">
            <a:tbl>
              <a:tblPr firstRow="1" bandRow="1">
                <a:tableStyleId>{5940675A-B579-460E-94D1-54222C63F5DA}</a:tableStyleId>
              </a:tblPr>
              <a:tblGrid>
                <a:gridCol w="941046"/>
                <a:gridCol w="2533583"/>
                <a:gridCol w="2812395"/>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dirty="0" smtClean="0">
                        <a:latin typeface="Trebuchet MS" panose="020B0603020202020204" pitchFamily="34" charset="0"/>
                      </a:endParaRPr>
                    </a:p>
                  </a:txBody>
                  <a:tcPr anchor="ct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gridSpan="2">
                  <a:txBody>
                    <a:bodyPr/>
                    <a:lstStyle/>
                    <a:p>
                      <a:pPr algn="ctr"/>
                      <a:r>
                        <a:rPr lang="en-GB" sz="1400" b="1" spc="800" baseline="0" dirty="0" smtClean="0">
                          <a:latin typeface="Trebuchet MS" panose="020B0603020202020204" pitchFamily="34" charset="0"/>
                        </a:rPr>
                        <a:t>Activity</a:t>
                      </a:r>
                      <a:endParaRPr lang="en-GB" sz="1400" b="1" spc="800" baseline="0" dirty="0">
                        <a:latin typeface="Trebuchet MS" panose="020B0603020202020204" pitchFamily="34" charset="0"/>
                      </a:endParaRPr>
                    </a:p>
                  </a:txBody>
                  <a:tcPr anchor="ct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chemeClr val="bg1">
                        <a:lumMod val="85000"/>
                      </a:schemeClr>
                    </a:solidFill>
                  </a:tcPr>
                </a:tc>
                <a:tc hMerge="1">
                  <a:txBody>
                    <a:bodyPr/>
                    <a:lstStyle/>
                    <a:p>
                      <a:pPr algn="ctr"/>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chemeClr val="bg1">
                        <a:lumMod val="85000"/>
                      </a:schemeClr>
                    </a:solidFill>
                  </a:tcPr>
                </a:tc>
              </a:tr>
              <a:tr h="3104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latin typeface="Trebuchet MS" panose="020B0603020202020204" pitchFamily="34" charset="0"/>
                        </a:rPr>
                        <a:t>Time</a:t>
                      </a:r>
                    </a:p>
                  </a:txBody>
                  <a:tcPr anchor="ct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l"/>
                      <a:r>
                        <a:rPr lang="en-GB" sz="1400" b="1" dirty="0" smtClean="0">
                          <a:latin typeface="Trebuchet MS" panose="020B0603020202020204" pitchFamily="34" charset="0"/>
                        </a:rPr>
                        <a:t>Group</a:t>
                      </a:r>
                      <a:r>
                        <a:rPr lang="en-GB" sz="1400" b="1" baseline="0" dirty="0" smtClean="0">
                          <a:latin typeface="Trebuchet MS" panose="020B0603020202020204" pitchFamily="34" charset="0"/>
                        </a:rPr>
                        <a:t> 1</a:t>
                      </a:r>
                      <a:endParaRPr lang="en-GB" sz="1400" b="1" dirty="0">
                        <a:latin typeface="Trebuchet MS" panose="020B0603020202020204" pitchFamily="34" charset="0"/>
                      </a:endParaRPr>
                    </a:p>
                  </a:txBody>
                  <a:tcPr anchor="ct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l"/>
                      <a:r>
                        <a:rPr lang="en-GB" sz="1400" b="1" dirty="0" smtClean="0">
                          <a:latin typeface="Trebuchet MS" panose="020B0603020202020204" pitchFamily="34" charset="0"/>
                        </a:rPr>
                        <a:t>Group 2</a:t>
                      </a:r>
                      <a:endParaRPr lang="en-GB" sz="1400" b="1" dirty="0">
                        <a:latin typeface="Trebuchet MS" panose="020B0603020202020204" pitchFamily="34" charset="0"/>
                      </a:endParaRPr>
                    </a:p>
                  </a:txBody>
                  <a:tcPr anchor="ct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chemeClr val="bg1">
                        <a:lumMod val="85000"/>
                      </a:schemeClr>
                    </a:solidFill>
                  </a:tcPr>
                </a:tc>
              </a:tr>
              <a:tr h="761980">
                <a:tc>
                  <a:txBody>
                    <a:bodyPr/>
                    <a:lstStyle/>
                    <a:p>
                      <a:r>
                        <a:rPr lang="en-GB" sz="1200" dirty="0" smtClean="0">
                          <a:latin typeface="Trebuchet MS" panose="020B0603020202020204" pitchFamily="34" charset="0"/>
                        </a:rPr>
                        <a:t>9:30am – 9:40am</a:t>
                      </a:r>
                      <a:endParaRPr lang="en-GB" sz="1200" dirty="0">
                        <a:latin typeface="Trebuchet MS" panose="020B0603020202020204" pitchFamily="34" charset="0"/>
                      </a:endParaRPr>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gridSpan="2">
                  <a:txBody>
                    <a:bodyPr/>
                    <a:lstStyle/>
                    <a:p>
                      <a:r>
                        <a:rPr lang="en-GB" sz="1100" b="1" dirty="0" smtClean="0">
                          <a:latin typeface="Trebuchet MS" panose="020B0603020202020204" pitchFamily="34" charset="0"/>
                        </a:rPr>
                        <a:t>Arrival</a:t>
                      </a:r>
                      <a:r>
                        <a:rPr lang="en-GB" sz="1100" b="1" baseline="0" dirty="0" smtClean="0">
                          <a:latin typeface="Trebuchet MS" panose="020B0603020202020204" pitchFamily="34" charset="0"/>
                        </a:rPr>
                        <a:t> at Cardigan Castle </a:t>
                      </a:r>
                    </a:p>
                    <a:p>
                      <a:r>
                        <a:rPr lang="en-GB" sz="1100" b="0" baseline="0" dirty="0" smtClean="0">
                          <a:latin typeface="Trebuchet MS" panose="020B0603020202020204" pitchFamily="34" charset="0"/>
                        </a:rPr>
                        <a:t>We have an Education Room available for you to place lunch bags in before starting your exploration of the site. Please remember not to leave any valuables in the room and take them with you for safe keeping. </a:t>
                      </a:r>
                      <a:endParaRPr lang="en-GB" sz="1100" b="1" dirty="0" smtClean="0">
                        <a:latin typeface="Trebuchet MS" panose="020B0603020202020204" pitchFamily="34" charset="0"/>
                      </a:endParaRPr>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hMerge="1">
                  <a:txBody>
                    <a:bodyPr/>
                    <a:lstStyle/>
                    <a:p>
                      <a:endParaRPr lang="en-GB" sz="1200" b="0" dirty="0" smtClean="0">
                        <a:latin typeface="Trebuchet MS" panose="020B0603020202020204" pitchFamily="34" charset="0"/>
                      </a:endParaRPr>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r>
              <a:tr h="9313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Trebuchet MS" panose="020B0603020202020204" pitchFamily="34" charset="0"/>
                        </a:rPr>
                        <a:t>9:40am – 10am</a:t>
                      </a:r>
                    </a:p>
                    <a:p>
                      <a:endParaRPr lang="en-GB" sz="1200" dirty="0">
                        <a:latin typeface="Trebuchet MS" panose="020B0603020202020204" pitchFamily="34" charset="0"/>
                      </a:endParaRPr>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dirty="0" smtClean="0">
                          <a:latin typeface="Trebuchet MS" panose="020B0603020202020204" pitchFamily="34" charset="0"/>
                        </a:rPr>
                        <a:t>Introduction</a:t>
                      </a:r>
                      <a:r>
                        <a:rPr lang="en-GB" sz="1100" b="1" baseline="0" dirty="0" smtClean="0">
                          <a:latin typeface="Trebuchet MS" panose="020B0603020202020204" pitchFamily="34" charset="0"/>
                        </a:rPr>
                        <a:t> Video &amp; Activity</a:t>
                      </a:r>
                    </a:p>
                    <a:p>
                      <a:r>
                        <a:rPr lang="en-GB" sz="1100" b="0" dirty="0" smtClean="0">
                          <a:latin typeface="Trebuchet MS" panose="020B0603020202020204" pitchFamily="34" charset="0"/>
                        </a:rPr>
                        <a:t>Start your adventure</a:t>
                      </a:r>
                      <a:r>
                        <a:rPr lang="en-GB" sz="1100" b="0" baseline="0" dirty="0" smtClean="0">
                          <a:latin typeface="Trebuchet MS" panose="020B0603020202020204" pitchFamily="34" charset="0"/>
                        </a:rPr>
                        <a:t> with a short 7-min video about our history. Afterwards, take the group outside to complete the timeline.</a:t>
                      </a:r>
                      <a:endParaRPr lang="en-GB" sz="1100" b="0" dirty="0">
                        <a:latin typeface="Trebuchet MS" panose="020B0603020202020204" pitchFamily="34" charset="0"/>
                      </a:endParaRPr>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baseline="0" dirty="0" smtClean="0">
                          <a:latin typeface="Trebuchet MS" panose="020B0603020202020204" pitchFamily="34" charset="0"/>
                        </a:rPr>
                        <a:t>Activity &amp; Introduction Video</a:t>
                      </a:r>
                    </a:p>
                    <a:p>
                      <a:r>
                        <a:rPr lang="en-GB" sz="1100" b="0" dirty="0" smtClean="0">
                          <a:latin typeface="Trebuchet MS" panose="020B0603020202020204" pitchFamily="34" charset="0"/>
                        </a:rPr>
                        <a:t>Stay with</a:t>
                      </a:r>
                      <a:r>
                        <a:rPr lang="en-GB" sz="1100" b="0" baseline="0" dirty="0" smtClean="0">
                          <a:latin typeface="Trebuchet MS" panose="020B0603020202020204" pitchFamily="34" charset="0"/>
                        </a:rPr>
                        <a:t> your group in the grounds w</a:t>
                      </a:r>
                      <a:r>
                        <a:rPr lang="en-GB" sz="1100" b="0" dirty="0" smtClean="0">
                          <a:latin typeface="Trebuchet MS" panose="020B0603020202020204" pitchFamily="34" charset="0"/>
                        </a:rPr>
                        <a:t>hilst waiting</a:t>
                      </a:r>
                      <a:r>
                        <a:rPr lang="en-GB" sz="1100" b="0" baseline="0" dirty="0" smtClean="0">
                          <a:latin typeface="Trebuchet MS" panose="020B0603020202020204" pitchFamily="34" charset="0"/>
                        </a:rPr>
                        <a:t> for the first group to finish. Try the map reading activity and start working on your timelines. </a:t>
                      </a:r>
                      <a:endParaRPr lang="en-GB" sz="1100" b="0" dirty="0" smtClean="0">
                        <a:latin typeface="Trebuchet MS" panose="020B0603020202020204" pitchFamily="34" charset="0"/>
                      </a:endParaRPr>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r>
              <a:tr h="1975503">
                <a:tc>
                  <a:txBody>
                    <a:bodyPr/>
                    <a:lstStyle/>
                    <a:p>
                      <a:r>
                        <a:rPr lang="en-GB" sz="1200" dirty="0" smtClean="0">
                          <a:latin typeface="Trebuchet MS" panose="020B0603020202020204" pitchFamily="34" charset="0"/>
                        </a:rPr>
                        <a:t>10am</a:t>
                      </a:r>
                      <a:r>
                        <a:rPr lang="en-GB" sz="1200" baseline="0" dirty="0" smtClean="0">
                          <a:latin typeface="Trebuchet MS" panose="020B0603020202020204" pitchFamily="34" charset="0"/>
                        </a:rPr>
                        <a:t> – 12noon</a:t>
                      </a:r>
                      <a:endParaRPr lang="en-GB" sz="1200" dirty="0">
                        <a:latin typeface="Trebuchet MS" panose="020B0603020202020204" pitchFamily="34" charset="0"/>
                      </a:endParaRPr>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r>
                        <a:rPr lang="en-GB" sz="1200" b="1" dirty="0" smtClean="0">
                          <a:latin typeface="Trebuchet MS" panose="020B0603020202020204" pitchFamily="34" charset="0"/>
                        </a:rPr>
                        <a:t>Cardigan Castle Grounds</a:t>
                      </a:r>
                    </a:p>
                    <a:p>
                      <a:r>
                        <a:rPr lang="en-GB" sz="1100" dirty="0" smtClean="0">
                          <a:latin typeface="Trebuchet MS" panose="020B0603020202020204" pitchFamily="34" charset="0"/>
                        </a:rPr>
                        <a:t>Explore</a:t>
                      </a:r>
                      <a:r>
                        <a:rPr lang="en-GB" sz="1100" baseline="0" dirty="0" smtClean="0">
                          <a:latin typeface="Trebuchet MS" panose="020B0603020202020204" pitchFamily="34" charset="0"/>
                        </a:rPr>
                        <a:t> the grounds of Cardigan Castle  with your group to discover more about the 900 years of history the castle has seen. Use the resource pack to guide you around the site and complete the different activities within the pack to learn more about our history and the people in it.</a:t>
                      </a:r>
                      <a:endParaRPr lang="en-GB" sz="1100" dirty="0">
                        <a:latin typeface="Trebuchet MS" panose="020B0603020202020204" pitchFamily="34" charset="0"/>
                      </a:endParaRPr>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r>
                        <a:rPr lang="en-GB" sz="1200" b="1" dirty="0" smtClean="0">
                          <a:latin typeface="Trebuchet MS" panose="020B0603020202020204" pitchFamily="34" charset="0"/>
                        </a:rPr>
                        <a:t>Castle Green House</a:t>
                      </a:r>
                    </a:p>
                    <a:p>
                      <a:r>
                        <a:rPr lang="en-GB" sz="1100" b="0" dirty="0" smtClean="0">
                          <a:latin typeface="Trebuchet MS" panose="020B0603020202020204" pitchFamily="34" charset="0"/>
                        </a:rPr>
                        <a:t>Step</a:t>
                      </a:r>
                      <a:r>
                        <a:rPr lang="en-GB" sz="1100" b="0" baseline="0" dirty="0" smtClean="0">
                          <a:latin typeface="Trebuchet MS" panose="020B0603020202020204" pitchFamily="34" charset="0"/>
                        </a:rPr>
                        <a:t> into Castle Green House with your group to spend the morning exploring the house with its many layers of history. Use the resource pack to take you round the different rooms and dig deeper into our local history. There are lots of different activities to complete along your journey through the house that look at local history and the Eisteddfod. </a:t>
                      </a:r>
                      <a:endParaRPr lang="en-GB" sz="1100" b="0" dirty="0" smtClean="0">
                        <a:latin typeface="Trebuchet MS" panose="020B0603020202020204" pitchFamily="34" charset="0"/>
                      </a:endParaRPr>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r>
              <a:tr h="931309">
                <a:tc>
                  <a:txBody>
                    <a:bodyPr/>
                    <a:lstStyle/>
                    <a:p>
                      <a:r>
                        <a:rPr lang="en-GB" sz="1200" dirty="0" smtClean="0">
                          <a:latin typeface="Trebuchet MS" panose="020B0603020202020204" pitchFamily="34" charset="0"/>
                        </a:rPr>
                        <a:t>12noon – 12:45pm</a:t>
                      </a:r>
                      <a:endParaRPr lang="en-GB" sz="1200" dirty="0">
                        <a:latin typeface="Trebuchet MS" panose="020B0603020202020204" pitchFamily="34" charset="0"/>
                      </a:endParaRPr>
                    </a:p>
                  </a:txBody>
                  <a:tcPr anchor="ct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gridSpan="2">
                  <a:txBody>
                    <a:bodyPr/>
                    <a:lstStyle/>
                    <a:p>
                      <a:pPr algn="ctr"/>
                      <a:r>
                        <a:rPr lang="en-GB" sz="1100" b="1" spc="800" baseline="0" dirty="0" smtClean="0">
                          <a:latin typeface="Trebuchet MS" panose="020B0603020202020204" pitchFamily="34" charset="0"/>
                        </a:rPr>
                        <a:t>LUNCH</a:t>
                      </a:r>
                      <a:r>
                        <a:rPr lang="en-GB" sz="1100" b="1" spc="800" dirty="0" smtClean="0">
                          <a:latin typeface="Trebuchet MS" panose="020B0603020202020204" pitchFamily="34" charset="0"/>
                        </a:rPr>
                        <a:t>!</a:t>
                      </a:r>
                      <a:r>
                        <a:rPr lang="en-GB" sz="1100" b="1" spc="800" baseline="0" dirty="0" smtClean="0">
                          <a:latin typeface="Trebuchet MS" panose="020B0603020202020204" pitchFamily="34" charset="0"/>
                        </a:rPr>
                        <a:t> </a:t>
                      </a:r>
                    </a:p>
                    <a:p>
                      <a:pPr algn="ctr"/>
                      <a:r>
                        <a:rPr lang="en-GB" sz="1100" b="0" baseline="0" dirty="0" smtClean="0">
                          <a:latin typeface="Trebuchet MS" panose="020B0603020202020204" pitchFamily="34" charset="0"/>
                        </a:rPr>
                        <a:t>If you would like a more private space to eat your lunch, please let us know before your visit, and we can arrange for our Education Room to be available at the time of your visit. Please ensure that all rubbish is placed in the bins provided. </a:t>
                      </a:r>
                      <a:endParaRPr lang="en-GB" sz="1100" b="0" dirty="0">
                        <a:latin typeface="Trebuchet MS" panose="020B0603020202020204" pitchFamily="34" charset="0"/>
                      </a:endParaRPr>
                    </a:p>
                  </a:txBody>
                  <a:tcPr anchor="ct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hMerge="1">
                  <a:txBody>
                    <a:bodyPr/>
                    <a:lstStyle/>
                    <a:p>
                      <a:endParaRPr lang="en-GB" sz="1200"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r>
              <a:tr h="2144832">
                <a:tc>
                  <a:txBody>
                    <a:bodyPr/>
                    <a:lstStyle/>
                    <a:p>
                      <a:r>
                        <a:rPr lang="en-GB" sz="1200" dirty="0" smtClean="0">
                          <a:latin typeface="Trebuchet MS" panose="020B0603020202020204" pitchFamily="34" charset="0"/>
                        </a:rPr>
                        <a:t>12:45pm – 2:45pm</a:t>
                      </a:r>
                      <a:endParaRPr lang="en-GB" sz="1200" dirty="0">
                        <a:latin typeface="Trebuchet MS" panose="020B0603020202020204" pitchFamily="34" charset="0"/>
                      </a:endParaRPr>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r>
                        <a:rPr lang="en-GB" sz="1200" b="1" dirty="0" smtClean="0">
                          <a:latin typeface="Trebuchet MS" panose="020B0603020202020204" pitchFamily="34" charset="0"/>
                        </a:rPr>
                        <a:t>Castle Green House</a:t>
                      </a:r>
                    </a:p>
                    <a:p>
                      <a:r>
                        <a:rPr lang="en-GB" sz="1100" b="0" dirty="0" smtClean="0">
                          <a:latin typeface="Trebuchet MS" panose="020B0603020202020204" pitchFamily="34" charset="0"/>
                        </a:rPr>
                        <a:t>Step</a:t>
                      </a:r>
                      <a:r>
                        <a:rPr lang="en-GB" sz="1100" b="0" baseline="0" dirty="0" smtClean="0">
                          <a:latin typeface="Trebuchet MS" panose="020B0603020202020204" pitchFamily="34" charset="0"/>
                        </a:rPr>
                        <a:t> into Castle Green House with your group to spend the morning exploring the house with its many layers of history. Use the resource pack to take you round the different rooms and dig deeper into our local history. There are lots of different activities to complete along your journey through the house that look at local history and the Eisteddfod. </a:t>
                      </a:r>
                      <a:endParaRPr lang="en-GB" sz="1100" b="0" dirty="0" smtClean="0">
                        <a:latin typeface="Trebuchet MS" panose="020B0603020202020204" pitchFamily="34" charset="0"/>
                      </a:endParaRPr>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r>
                        <a:rPr lang="en-GB" sz="1200" b="1" dirty="0" smtClean="0">
                          <a:latin typeface="Trebuchet MS" panose="020B0603020202020204" pitchFamily="34" charset="0"/>
                        </a:rPr>
                        <a:t>Cardigan Castle Grounds</a:t>
                      </a:r>
                    </a:p>
                    <a:p>
                      <a:r>
                        <a:rPr lang="en-GB" sz="1100" dirty="0" smtClean="0">
                          <a:latin typeface="Trebuchet MS" panose="020B0603020202020204" pitchFamily="34" charset="0"/>
                        </a:rPr>
                        <a:t>Explore</a:t>
                      </a:r>
                      <a:r>
                        <a:rPr lang="en-GB" sz="1100" baseline="0" dirty="0" smtClean="0">
                          <a:latin typeface="Trebuchet MS" panose="020B0603020202020204" pitchFamily="34" charset="0"/>
                        </a:rPr>
                        <a:t> the grounds of Cardigan Castle  with your group to discover more about the 900 years of history the castle has seen. Use the resource pack to guide you around the site and complete the different activities within the pack to learn more about our history and the people in it.</a:t>
                      </a:r>
                      <a:endParaRPr lang="en-GB" sz="1100" dirty="0" smtClean="0">
                        <a:latin typeface="Trebuchet MS" panose="020B0603020202020204" pitchFamily="34" charset="0"/>
                      </a:endParaRPr>
                    </a:p>
                    <a:p>
                      <a:endParaRPr lang="en-GB" sz="1100" dirty="0">
                        <a:latin typeface="Trebuchet MS" panose="020B0603020202020204" pitchFamily="34" charset="0"/>
                      </a:endParaRPr>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r>
              <a:tr h="479765">
                <a:tc>
                  <a:txBody>
                    <a:bodyPr/>
                    <a:lstStyle/>
                    <a:p>
                      <a:r>
                        <a:rPr lang="en-GB" sz="1200" dirty="0" smtClean="0">
                          <a:latin typeface="Trebuchet MS" panose="020B0603020202020204" pitchFamily="34" charset="0"/>
                        </a:rPr>
                        <a:t>2:45pm</a:t>
                      </a:r>
                      <a:r>
                        <a:rPr lang="en-GB" sz="1200" baseline="0" dirty="0" smtClean="0">
                          <a:latin typeface="Trebuchet MS" panose="020B0603020202020204" pitchFamily="34" charset="0"/>
                        </a:rPr>
                        <a:t> – 3pm</a:t>
                      </a:r>
                      <a:endParaRPr lang="en-GB" sz="1200" dirty="0">
                        <a:latin typeface="Trebuchet MS" panose="020B0603020202020204" pitchFamily="34" charset="0"/>
                      </a:endParaRPr>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gridSpan="2">
                  <a:txBody>
                    <a:bodyPr/>
                    <a:lstStyle/>
                    <a:p>
                      <a:r>
                        <a:rPr lang="en-GB" sz="1100" b="1" dirty="0" smtClean="0">
                          <a:latin typeface="Trebuchet MS" panose="020B0603020202020204" pitchFamily="34" charset="0"/>
                        </a:rPr>
                        <a:t>Departure back</a:t>
                      </a:r>
                      <a:r>
                        <a:rPr lang="en-GB" sz="1100" b="1" baseline="0" dirty="0" smtClean="0">
                          <a:latin typeface="Trebuchet MS" panose="020B0603020202020204" pitchFamily="34" charset="0"/>
                        </a:rPr>
                        <a:t> to school</a:t>
                      </a:r>
                    </a:p>
                    <a:p>
                      <a:r>
                        <a:rPr lang="en-GB" sz="1100" b="0" baseline="0" dirty="0" smtClean="0">
                          <a:latin typeface="Trebuchet MS" panose="020B0603020202020204" pitchFamily="34" charset="0"/>
                        </a:rPr>
                        <a:t>There is time here to collect bags from the Education Room and have a quick look in the shop before heading back to school. We would recommend here for you to visit the shop in small groups. </a:t>
                      </a:r>
                      <a:endParaRPr lang="en-GB" sz="1100" b="0" dirty="0" smtClean="0">
                        <a:latin typeface="Trebuchet MS" panose="020B0603020202020204" pitchFamily="34" charset="0"/>
                      </a:endParaRPr>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hMerge="1">
                  <a:txBody>
                    <a:bodyPr/>
                    <a:lstStyle/>
                    <a:p>
                      <a:endParaRPr lang="en-GB" sz="1200" dirty="0">
                        <a:latin typeface="Trebuchet MS" panose="020B0603020202020204" pitchFamily="34" charset="0"/>
                      </a:endParaRPr>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r>
            </a:tbl>
          </a:graphicData>
        </a:graphic>
      </p:graphicFrame>
      <p:pic>
        <p:nvPicPr>
          <p:cNvPr id="15"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7" y="-3245830"/>
            <a:ext cx="408626"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descr="C:\Users\camun\Documents\Claire's Files\Cardigan Castle Project\Cardigan-Castle-Logo.png"/>
          <p:cNvPicPr/>
          <p:nvPr/>
        </p:nvPicPr>
        <p:blipFill>
          <a:blip r:embed="rId3" cstate="print">
            <a:extLst>
              <a:ext uri="{28A0092B-C50C-407E-A947-70E740481C1C}">
                <a14:useLocalDpi xmlns:a14="http://schemas.microsoft.com/office/drawing/2010/main"/>
              </a:ext>
            </a:extLst>
          </a:blip>
          <a:srcRect/>
          <a:stretch>
            <a:fillRect/>
          </a:stretch>
        </p:blipFill>
        <p:spPr bwMode="auto">
          <a:xfrm>
            <a:off x="260648" y="170330"/>
            <a:ext cx="1129849" cy="1186260"/>
          </a:xfrm>
          <a:prstGeom prst="rect">
            <a:avLst/>
          </a:prstGeom>
          <a:noFill/>
          <a:ln>
            <a:noFill/>
          </a:ln>
        </p:spPr>
      </p:pic>
    </p:spTree>
    <p:extLst>
      <p:ext uri="{BB962C8B-B14F-4D97-AF65-F5344CB8AC3E}">
        <p14:creationId xmlns:p14="http://schemas.microsoft.com/office/powerpoint/2010/main" val="31713760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0648" y="428873"/>
            <a:ext cx="1419582" cy="42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camun\Documents\Claire's Files\Cardigan Castle Project\Cardigan-Castle-Logo.png"/>
          <p:cNvPicPr/>
          <p:nvPr/>
        </p:nvPicPr>
        <p:blipFill>
          <a:blip r:embed="rId3" cstate="print">
            <a:extLst>
              <a:ext uri="{28A0092B-C50C-407E-A947-70E740481C1C}">
                <a14:useLocalDpi xmlns:a14="http://schemas.microsoft.com/office/drawing/2010/main"/>
              </a:ext>
            </a:extLst>
          </a:blip>
          <a:srcRect/>
          <a:stretch>
            <a:fillRect/>
          </a:stretch>
        </p:blipFill>
        <p:spPr bwMode="auto">
          <a:xfrm>
            <a:off x="366205" y="544572"/>
            <a:ext cx="1202964" cy="1363072"/>
          </a:xfrm>
          <a:prstGeom prst="rect">
            <a:avLst/>
          </a:prstGeom>
          <a:noFill/>
          <a:ln>
            <a:noFill/>
          </a:ln>
        </p:spPr>
      </p:pic>
      <p:sp>
        <p:nvSpPr>
          <p:cNvPr id="4" name="Text Box 2"/>
          <p:cNvSpPr txBox="1">
            <a:spLocks noChangeArrowheads="1"/>
          </p:cNvSpPr>
          <p:nvPr/>
        </p:nvSpPr>
        <p:spPr bwMode="auto">
          <a:xfrm>
            <a:off x="1844824" y="428873"/>
            <a:ext cx="4608512" cy="797235"/>
          </a:xfrm>
          <a:prstGeom prst="rect">
            <a:avLst/>
          </a:prstGeom>
          <a:solidFill>
            <a:srgbClr val="FFFFFF"/>
          </a:solidFill>
          <a:ln w="9525">
            <a:solidFill>
              <a:schemeClr val="bg1">
                <a:lumMod val="85000"/>
              </a:schemeClr>
            </a:solidFill>
            <a:miter lim="800000"/>
            <a:headEnd/>
            <a:tailEnd/>
          </a:ln>
        </p:spPr>
        <p:txBody>
          <a:bodyPr rot="0" vert="horz" wrap="square" lIns="91440" tIns="45720" rIns="91440" bIns="45720" anchor="t" anchorCtr="0">
            <a:noAutofit/>
          </a:bodyPr>
          <a:lstStyle/>
          <a:p>
            <a:pPr algn="ctr">
              <a:spcAft>
                <a:spcPts val="0"/>
              </a:spcAft>
            </a:pP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3000" dirty="0" smtClean="0">
                <a:ln w="9525" cap="rnd" cmpd="sng" algn="ctr">
                  <a:solidFill>
                    <a:srgbClr val="D9D9D9"/>
                  </a:solidFill>
                  <a:prstDash val="solid"/>
                  <a:bevel/>
                </a:ln>
                <a:effectLst/>
                <a:latin typeface="Trebuchet MS"/>
                <a:ea typeface="Calibri"/>
                <a:cs typeface="Times New Roman"/>
              </a:rPr>
              <a:t>Classroom Activities</a:t>
            </a:r>
            <a:endParaRPr lang="en-GB" sz="3000" dirty="0">
              <a:effectLst/>
              <a:latin typeface="Calibri"/>
              <a:ea typeface="Calibri"/>
              <a:cs typeface="Times New Roman"/>
            </a:endParaRPr>
          </a:p>
          <a:p>
            <a:pPr algn="ctr">
              <a:spcAft>
                <a:spcPts val="0"/>
              </a:spcAft>
            </a:pP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p:txBody>
      </p:sp>
      <p:sp>
        <p:nvSpPr>
          <p:cNvPr id="6" name="Text Box 2"/>
          <p:cNvSpPr txBox="1">
            <a:spLocks noChangeArrowheads="1"/>
          </p:cNvSpPr>
          <p:nvPr/>
        </p:nvSpPr>
        <p:spPr bwMode="auto">
          <a:xfrm>
            <a:off x="1875014" y="1352600"/>
            <a:ext cx="4578322" cy="3312368"/>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200" b="1" dirty="0" smtClean="0">
                <a:latin typeface="Trebuchet MS" panose="020B0603020202020204" pitchFamily="34" charset="0"/>
                <a:ea typeface="Calibri"/>
                <a:cs typeface="Times New Roman"/>
              </a:rPr>
              <a:t>Knowledge &amp; Understanding of the World</a:t>
            </a:r>
          </a:p>
          <a:p>
            <a:pPr>
              <a:spcAft>
                <a:spcPts val="0"/>
              </a:spcAft>
            </a:pPr>
            <a:r>
              <a:rPr lang="en-GB" sz="1200" dirty="0">
                <a:latin typeface="Trebuchet MS" panose="020B0603020202020204" pitchFamily="34" charset="0"/>
                <a:ea typeface="Calibri"/>
                <a:cs typeface="Times New Roman"/>
              </a:rPr>
              <a:t>Identifying plants that live in the outdoor </a:t>
            </a:r>
            <a:r>
              <a:rPr lang="en-GB" sz="1200" dirty="0" smtClean="0">
                <a:latin typeface="Trebuchet MS" panose="020B0603020202020204" pitchFamily="34" charset="0"/>
                <a:ea typeface="Calibri"/>
                <a:cs typeface="Times New Roman"/>
              </a:rPr>
              <a:t>environment &amp; the effects different seasons have on plants.</a:t>
            </a:r>
          </a:p>
          <a:p>
            <a:pPr>
              <a:spcAft>
                <a:spcPts val="0"/>
              </a:spcAft>
            </a:pPr>
            <a:endParaRPr lang="en-GB" sz="1200" dirty="0" smtClean="0">
              <a:latin typeface="Trebuchet MS" panose="020B0603020202020204" pitchFamily="34" charset="0"/>
              <a:ea typeface="Calibri"/>
              <a:cs typeface="Times New Roman"/>
            </a:endParaRPr>
          </a:p>
          <a:p>
            <a:r>
              <a:rPr lang="en-GB" sz="1200" dirty="0" smtClean="0">
                <a:latin typeface="Trebuchet MS" panose="020B0603020202020204" pitchFamily="34" charset="0"/>
                <a:ea typeface="Calibri"/>
                <a:cs typeface="Times New Roman"/>
              </a:rPr>
              <a:t>Taste </a:t>
            </a:r>
            <a:r>
              <a:rPr lang="en-GB" sz="1200" dirty="0">
                <a:latin typeface="Trebuchet MS" panose="020B0603020202020204" pitchFamily="34" charset="0"/>
                <a:ea typeface="Calibri"/>
                <a:cs typeface="Times New Roman"/>
              </a:rPr>
              <a:t>some of the vegetables seen </a:t>
            </a:r>
            <a:r>
              <a:rPr lang="en-GB" sz="1200" dirty="0" smtClean="0">
                <a:latin typeface="Trebuchet MS" panose="020B0603020202020204" pitchFamily="34" charset="0"/>
                <a:ea typeface="Calibri"/>
                <a:cs typeface="Times New Roman"/>
              </a:rPr>
              <a:t>in small groups. Lay at least six different fruit and vegetables you saw in the kitchen gardens on a table. Ask the children to guess what you have on the table and discuss where you saw the plants. The students will then take it in turns to  name and describe the fruit or vegetable they have using sight, touch, smell, and taste.  To expand the activity further, ask the children to label the drawings they made of the different types of plants they saw in the kitchen garden on their visit with adult support. </a:t>
            </a:r>
          </a:p>
          <a:p>
            <a:pPr>
              <a:spcAft>
                <a:spcPts val="0"/>
              </a:spcAft>
            </a:pPr>
            <a:endParaRPr lang="en-GB" sz="1200" dirty="0">
              <a:latin typeface="Trebuchet MS" panose="020B0603020202020204" pitchFamily="34" charset="0"/>
              <a:ea typeface="Calibri"/>
              <a:cs typeface="Times New Roman"/>
            </a:endParaRPr>
          </a:p>
          <a:p>
            <a:pPr>
              <a:spcAft>
                <a:spcPts val="0"/>
              </a:spcAft>
            </a:pPr>
            <a:r>
              <a:rPr lang="en-GB" sz="1400" b="1" dirty="0" smtClean="0">
                <a:latin typeface="Trebuchet MS" panose="020B0603020202020204" pitchFamily="34" charset="0"/>
                <a:ea typeface="Calibri"/>
                <a:cs typeface="Times New Roman"/>
              </a:rPr>
              <a:t>TOP TIP! </a:t>
            </a:r>
            <a:r>
              <a:rPr lang="en-GB" sz="1200" dirty="0" smtClean="0">
                <a:latin typeface="Trebuchet MS" panose="020B0603020202020204" pitchFamily="34" charset="0"/>
                <a:ea typeface="Calibri"/>
                <a:cs typeface="Times New Roman"/>
              </a:rPr>
              <a:t>Try </a:t>
            </a:r>
            <a:r>
              <a:rPr lang="en-GB" sz="1200" dirty="0">
                <a:latin typeface="Trebuchet MS" panose="020B0603020202020204" pitchFamily="34" charset="0"/>
                <a:ea typeface="Calibri"/>
                <a:cs typeface="Times New Roman"/>
              </a:rPr>
              <a:t>using a blindfold to make the activity more difficult, and see if your class can guess what vegetable they are eating. </a:t>
            </a:r>
          </a:p>
          <a:p>
            <a:pPr>
              <a:spcAft>
                <a:spcPts val="0"/>
              </a:spcAft>
            </a:pPr>
            <a:endParaRPr lang="en-GB" sz="1200" dirty="0" smtClean="0">
              <a:effectLst/>
              <a:latin typeface="Trebuchet MS" panose="020B0603020202020204" pitchFamily="34" charset="0"/>
              <a:ea typeface="Calibri"/>
              <a:cs typeface="Times New Roman"/>
            </a:endParaRPr>
          </a:p>
        </p:txBody>
      </p:sp>
      <p:sp>
        <p:nvSpPr>
          <p:cNvPr id="9" name="Text Box 2"/>
          <p:cNvSpPr txBox="1">
            <a:spLocks noChangeArrowheads="1"/>
          </p:cNvSpPr>
          <p:nvPr/>
        </p:nvSpPr>
        <p:spPr bwMode="auto">
          <a:xfrm>
            <a:off x="260648" y="7257256"/>
            <a:ext cx="6234506" cy="2232248"/>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r>
              <a:rPr lang="en-GB" sz="1200" dirty="0">
                <a:latin typeface="Trebuchet MS" panose="020B0603020202020204" pitchFamily="34" charset="0"/>
              </a:rPr>
              <a:t>Grow your own fruit and vegetable garden at school by collecting an array of different plant pots and transforming your classroom windowsill into a garden. You can then keep a close eye on it throughout the year. This activity would be great outside on a small plot of land. See if you have space within the school grounds with the help of your caretaker, or take the opportunity to build links with your local community and enquire about using a small plot in your local allotments. </a:t>
            </a:r>
          </a:p>
          <a:p>
            <a:endParaRPr lang="en-GB" sz="1200" dirty="0" smtClean="0">
              <a:latin typeface="Trebuchet MS" panose="020B0603020202020204" pitchFamily="34" charset="0"/>
            </a:endParaRPr>
          </a:p>
          <a:p>
            <a:r>
              <a:rPr lang="en-GB" sz="1400" b="1" dirty="0" smtClean="0">
                <a:latin typeface="Trebuchet MS" panose="020B0603020202020204" pitchFamily="34" charset="0"/>
              </a:rPr>
              <a:t>TOP TIP! </a:t>
            </a:r>
            <a:r>
              <a:rPr lang="en-GB" sz="1200" dirty="0" smtClean="0">
                <a:latin typeface="Trebuchet MS" panose="020B0603020202020204" pitchFamily="34" charset="0"/>
              </a:rPr>
              <a:t>You can build the garden into a sensory garden by planting different types of plants, such as herbs, fruits, and vegetables. This is great for younger children and children with ALN. For a useful website about what to plant in your garden go to </a:t>
            </a:r>
            <a:r>
              <a:rPr lang="en-GB" sz="1200" u="sng" dirty="0" smtClean="0">
                <a:latin typeface="Trebuchet MS" panose="020B0603020202020204" pitchFamily="34" charset="0"/>
                <a:hlinkClick r:id="rId4"/>
              </a:rPr>
              <a:t>https://schoolgardening.rhs.org.uk/resources/info-sheet/plants-for-a-sensory-garden</a:t>
            </a:r>
            <a:endParaRPr lang="en-GB" sz="1200" dirty="0" smtClean="0">
              <a:latin typeface="Trebuchet MS" panose="020B0603020202020204" pitchFamily="34" charset="0"/>
            </a:endParaRPr>
          </a:p>
          <a:p>
            <a:pPr>
              <a:spcAft>
                <a:spcPts val="0"/>
              </a:spcAft>
            </a:pPr>
            <a:endParaRPr lang="en-GB" sz="1200" dirty="0" smtClean="0">
              <a:effectLst/>
              <a:latin typeface="Trebuchet MS" panose="020B0603020202020204" pitchFamily="34" charset="0"/>
              <a:ea typeface="Calibri"/>
              <a:cs typeface="Times New Roman"/>
            </a:endParaRPr>
          </a:p>
        </p:txBody>
      </p:sp>
      <p:sp>
        <p:nvSpPr>
          <p:cNvPr id="10" name="Text Box 2"/>
          <p:cNvSpPr txBox="1">
            <a:spLocks noChangeArrowheads="1"/>
          </p:cNvSpPr>
          <p:nvPr/>
        </p:nvSpPr>
        <p:spPr bwMode="auto">
          <a:xfrm>
            <a:off x="260647" y="4808984"/>
            <a:ext cx="6192687" cy="2304256"/>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200" b="1" dirty="0" smtClean="0">
                <a:effectLst/>
                <a:latin typeface="Trebuchet MS" panose="020B0603020202020204" pitchFamily="34" charset="0"/>
                <a:ea typeface="Calibri"/>
                <a:cs typeface="Times New Roman"/>
              </a:rPr>
              <a:t>What we grow in the kitchen gardens at Cardigan Castle:</a:t>
            </a:r>
          </a:p>
          <a:p>
            <a:pPr>
              <a:spcAft>
                <a:spcPts val="0"/>
              </a:spcAft>
            </a:pPr>
            <a:endParaRPr lang="en-GB" sz="1200" b="1" dirty="0">
              <a:latin typeface="Trebuchet MS" panose="020B0603020202020204" pitchFamily="34" charset="0"/>
              <a:ea typeface="Calibri"/>
              <a:cs typeface="Times New Roman"/>
            </a:endParaRPr>
          </a:p>
          <a:p>
            <a:pPr>
              <a:spcAft>
                <a:spcPts val="0"/>
              </a:spcAft>
            </a:pPr>
            <a:endParaRPr lang="en-GB" sz="1200" b="1" dirty="0" smtClean="0">
              <a:effectLst/>
              <a:latin typeface="Trebuchet MS" panose="020B0603020202020204" pitchFamily="34" charset="0"/>
              <a:ea typeface="Calibri"/>
              <a:cs typeface="Times New Roman"/>
            </a:endParaRPr>
          </a:p>
          <a:p>
            <a:pPr>
              <a:spcAft>
                <a:spcPts val="0"/>
              </a:spcAft>
            </a:pPr>
            <a:endParaRPr lang="en-GB" sz="1200" b="1" dirty="0" smtClean="0">
              <a:effectLst/>
              <a:latin typeface="Trebuchet MS" panose="020B0603020202020204" pitchFamily="34" charset="0"/>
              <a:ea typeface="Calibri"/>
              <a:cs typeface="Times New Roman"/>
            </a:endParaRPr>
          </a:p>
          <a:p>
            <a:pPr>
              <a:spcAft>
                <a:spcPts val="0"/>
              </a:spcAft>
            </a:pPr>
            <a:endParaRPr lang="en-GB" sz="1200" b="1" dirty="0" smtClean="0">
              <a:effectLst/>
              <a:latin typeface="Trebuchet MS" panose="020B0603020202020204" pitchFamily="34" charset="0"/>
              <a:ea typeface="Calibri"/>
              <a:cs typeface="Times New Roman"/>
            </a:endParaRPr>
          </a:p>
        </p:txBody>
      </p:sp>
      <p:grpSp>
        <p:nvGrpSpPr>
          <p:cNvPr id="12" name="Group 11"/>
          <p:cNvGrpSpPr/>
          <p:nvPr/>
        </p:nvGrpSpPr>
        <p:grpSpPr>
          <a:xfrm>
            <a:off x="370025" y="5241032"/>
            <a:ext cx="6011303" cy="1739971"/>
            <a:chOff x="370025" y="4884008"/>
            <a:chExt cx="6011303" cy="1739971"/>
          </a:xfrm>
        </p:grpSpPr>
        <p:pic>
          <p:nvPicPr>
            <p:cNvPr id="1126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0025" y="4884008"/>
              <a:ext cx="1076240" cy="82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70026" y="5775518"/>
              <a:ext cx="1076240" cy="838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518273" y="4888181"/>
              <a:ext cx="963509" cy="821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518273" y="5775518"/>
              <a:ext cx="963509" cy="84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8"/>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2554698" y="4897952"/>
              <a:ext cx="1289438" cy="811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3" name="Picture 9"/>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561123" y="5775518"/>
              <a:ext cx="1283013" cy="84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4" name="Picture 10"/>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935010" y="5780795"/>
              <a:ext cx="1251546" cy="833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5" name="Picture 11"/>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277784" y="5782303"/>
              <a:ext cx="1103544" cy="83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6" name="Picture 12"/>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l="-1" r="-1"/>
            <a:stretch/>
          </p:blipFill>
          <p:spPr bwMode="auto">
            <a:xfrm>
              <a:off x="3935010" y="4890980"/>
              <a:ext cx="1251546" cy="82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7" name="Picture 13"/>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b="-2"/>
            <a:stretch/>
          </p:blipFill>
          <p:spPr bwMode="auto">
            <a:xfrm>
              <a:off x="5252781" y="4884008"/>
              <a:ext cx="1128547" cy="82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520846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7896" y="416496"/>
            <a:ext cx="1419582" cy="9001000"/>
            <a:chOff x="257896" y="416496"/>
            <a:chExt cx="1419582" cy="900100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7896" y="5169023"/>
              <a:ext cx="1419582" cy="42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7896" y="1738715"/>
              <a:ext cx="1419582" cy="3430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57896" y="416496"/>
              <a:ext cx="1419582" cy="146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Picture 2" descr="C:\Users\camun\Documents\Claire's Files\Cardigan Castle Project\Cardigan-Castle-Logo.png"/>
          <p:cNvPicPr/>
          <p:nvPr/>
        </p:nvPicPr>
        <p:blipFill>
          <a:blip r:embed="rId5" cstate="print">
            <a:extLst>
              <a:ext uri="{28A0092B-C50C-407E-A947-70E740481C1C}">
                <a14:useLocalDpi xmlns:a14="http://schemas.microsoft.com/office/drawing/2010/main"/>
              </a:ext>
            </a:extLst>
          </a:blip>
          <a:srcRect/>
          <a:stretch>
            <a:fillRect/>
          </a:stretch>
        </p:blipFill>
        <p:spPr bwMode="auto">
          <a:xfrm>
            <a:off x="366205" y="530309"/>
            <a:ext cx="1202964" cy="1352423"/>
          </a:xfrm>
          <a:prstGeom prst="rect">
            <a:avLst/>
          </a:prstGeom>
          <a:noFill/>
          <a:ln>
            <a:noFill/>
          </a:ln>
        </p:spPr>
      </p:pic>
      <p:sp>
        <p:nvSpPr>
          <p:cNvPr id="5" name="Text Box 2"/>
          <p:cNvSpPr txBox="1">
            <a:spLocks noChangeArrowheads="1"/>
          </p:cNvSpPr>
          <p:nvPr/>
        </p:nvSpPr>
        <p:spPr bwMode="auto">
          <a:xfrm>
            <a:off x="1844824" y="416496"/>
            <a:ext cx="4578322" cy="3344210"/>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200" b="1" dirty="0" smtClean="0">
                <a:latin typeface="Trebuchet MS" panose="020B0603020202020204" pitchFamily="34" charset="0"/>
                <a:ea typeface="Calibri"/>
                <a:cs typeface="Times New Roman"/>
              </a:rPr>
              <a:t>Knowledge &amp; Understanding of the World</a:t>
            </a:r>
          </a:p>
          <a:p>
            <a:pPr>
              <a:spcAft>
                <a:spcPts val="0"/>
              </a:spcAft>
            </a:pPr>
            <a:r>
              <a:rPr lang="en-GB" sz="1200" dirty="0" smtClean="0">
                <a:effectLst/>
                <a:latin typeface="Trebuchet MS" panose="020B0603020202020204" pitchFamily="34" charset="0"/>
                <a:ea typeface="Calibri"/>
                <a:cs typeface="Times New Roman"/>
              </a:rPr>
              <a:t>Exploring &amp; Experimenting</a:t>
            </a:r>
          </a:p>
          <a:p>
            <a:pPr>
              <a:spcAft>
                <a:spcPts val="0"/>
              </a:spcAft>
            </a:pPr>
            <a:endParaRPr lang="en-GB" sz="1200" dirty="0">
              <a:latin typeface="Trebuchet MS" panose="020B0603020202020204" pitchFamily="34" charset="0"/>
              <a:ea typeface="Calibri"/>
              <a:cs typeface="Times New Roman"/>
            </a:endParaRPr>
          </a:p>
          <a:p>
            <a:r>
              <a:rPr lang="en-GB" sz="1200" dirty="0" smtClean="0">
                <a:latin typeface="Trebuchet MS" panose="020B0603020202020204" pitchFamily="34" charset="0"/>
                <a:ea typeface="Calibri"/>
                <a:cs typeface="Times New Roman"/>
              </a:rPr>
              <a:t>Look at which material would </a:t>
            </a:r>
            <a:r>
              <a:rPr lang="en-GB" sz="1200" dirty="0">
                <a:latin typeface="Trebuchet MS" panose="020B0603020202020204" pitchFamily="34" charset="0"/>
                <a:ea typeface="Calibri"/>
                <a:cs typeface="Times New Roman"/>
              </a:rPr>
              <a:t>be the best one to make a shield </a:t>
            </a:r>
            <a:r>
              <a:rPr lang="en-GB" sz="1200" dirty="0" smtClean="0">
                <a:latin typeface="Trebuchet MS" panose="020B0603020202020204" pitchFamily="34" charset="0"/>
                <a:ea typeface="Calibri"/>
                <a:cs typeface="Times New Roman"/>
              </a:rPr>
              <a:t>in a simple science investigation. Gather together samples of wood and steel for the children to test from your local hardware store (i.e. short wooden planks, or steel plates). Discuss together what the different materials are and look at each one closely using the sense of touch and sight. Ask the children to predict which one will be the best material for their shield before starting. Think about the strength of each material and how much they weigh. Test </a:t>
            </a:r>
            <a:r>
              <a:rPr lang="en-GB" sz="1200" dirty="0">
                <a:latin typeface="Trebuchet MS" panose="020B0603020202020204" pitchFamily="34" charset="0"/>
                <a:ea typeface="Calibri"/>
                <a:cs typeface="Times New Roman"/>
              </a:rPr>
              <a:t>each one to see which is the strongest </a:t>
            </a:r>
            <a:r>
              <a:rPr lang="en-GB" sz="1200" dirty="0" smtClean="0">
                <a:latin typeface="Trebuchet MS" panose="020B0603020202020204" pitchFamily="34" charset="0"/>
                <a:ea typeface="Calibri"/>
                <a:cs typeface="Times New Roman"/>
              </a:rPr>
              <a:t>by raising each sample off the table and </a:t>
            </a:r>
            <a:r>
              <a:rPr lang="en-GB" sz="1200" dirty="0">
                <a:latin typeface="Trebuchet MS" panose="020B0603020202020204" pitchFamily="34" charset="0"/>
                <a:ea typeface="Calibri"/>
                <a:cs typeface="Times New Roman"/>
              </a:rPr>
              <a:t>trying to </a:t>
            </a:r>
            <a:r>
              <a:rPr lang="en-GB" sz="1200" dirty="0" smtClean="0">
                <a:latin typeface="Trebuchet MS" panose="020B0603020202020204" pitchFamily="34" charset="0"/>
                <a:ea typeface="Calibri"/>
                <a:cs typeface="Times New Roman"/>
              </a:rPr>
              <a:t>break the samples by adding weights on top of each sample. Observe what happens and confirm which material was the strongest, or if they were both the same. For safety ask the children to wear gardening gloves and plastic eye googles.  </a:t>
            </a:r>
            <a:endParaRPr lang="en-GB" sz="1200" dirty="0">
              <a:latin typeface="Trebuchet MS" panose="020B0603020202020204" pitchFamily="34" charset="0"/>
              <a:ea typeface="Calibri"/>
              <a:cs typeface="Times New Roman"/>
            </a:endParaRPr>
          </a:p>
          <a:p>
            <a:pPr>
              <a:spcAft>
                <a:spcPts val="0"/>
              </a:spcAft>
            </a:pPr>
            <a:endParaRPr lang="en-GB" sz="1200" dirty="0" smtClean="0">
              <a:latin typeface="Trebuchet MS" panose="020B0603020202020204" pitchFamily="34" charset="0"/>
              <a:ea typeface="Calibri"/>
              <a:cs typeface="Times New Roman"/>
            </a:endParaRPr>
          </a:p>
        </p:txBody>
      </p:sp>
      <p:sp>
        <p:nvSpPr>
          <p:cNvPr id="7" name="Text Box 2"/>
          <p:cNvSpPr txBox="1">
            <a:spLocks noChangeArrowheads="1"/>
          </p:cNvSpPr>
          <p:nvPr/>
        </p:nvSpPr>
        <p:spPr bwMode="auto">
          <a:xfrm>
            <a:off x="1855089" y="6825208"/>
            <a:ext cx="4578322" cy="2592288"/>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200" b="1" dirty="0" smtClean="0">
                <a:latin typeface="Trebuchet MS" panose="020B0603020202020204" pitchFamily="34" charset="0"/>
                <a:ea typeface="Calibri"/>
                <a:cs typeface="Times New Roman"/>
              </a:rPr>
              <a:t>Knowledge &amp; Understanding of the World</a:t>
            </a:r>
          </a:p>
          <a:p>
            <a:pPr>
              <a:spcAft>
                <a:spcPts val="0"/>
              </a:spcAft>
            </a:pPr>
            <a:r>
              <a:rPr lang="en-GB" sz="1200" dirty="0">
                <a:latin typeface="Trebuchet MS" panose="020B0603020202020204" pitchFamily="34" charset="0"/>
              </a:rPr>
              <a:t>Develop understanding of planning, designing, modelling, modifying &amp; reflecting. </a:t>
            </a:r>
            <a:endParaRPr lang="en-GB" sz="1200" dirty="0" smtClean="0">
              <a:latin typeface="Trebuchet MS" panose="020B0603020202020204" pitchFamily="34" charset="0"/>
              <a:ea typeface="Calibri"/>
              <a:cs typeface="Times New Roman"/>
            </a:endParaRPr>
          </a:p>
          <a:p>
            <a:pPr>
              <a:spcAft>
                <a:spcPts val="0"/>
              </a:spcAft>
            </a:pPr>
            <a:endParaRPr lang="en-GB" sz="1200" dirty="0" smtClean="0">
              <a:latin typeface="Trebuchet MS" panose="020B0603020202020204" pitchFamily="34" charset="0"/>
              <a:ea typeface="Calibri"/>
              <a:cs typeface="Times New Roman"/>
            </a:endParaRPr>
          </a:p>
          <a:p>
            <a:r>
              <a:rPr lang="en-GB" sz="1200" dirty="0" smtClean="0">
                <a:latin typeface="Trebuchet MS" panose="020B0603020202020204" pitchFamily="34" charset="0"/>
              </a:rPr>
              <a:t>Build </a:t>
            </a:r>
            <a:r>
              <a:rPr lang="en-GB" sz="1200" dirty="0">
                <a:latin typeface="Trebuchet MS" panose="020B0603020202020204" pitchFamily="34" charset="0"/>
              </a:rPr>
              <a:t>a LEGO castle and see if you can make it look like Cardigan Castle</a:t>
            </a:r>
            <a:r>
              <a:rPr lang="en-GB" sz="1200" dirty="0" smtClean="0">
                <a:latin typeface="Trebuchet MS" panose="020B0603020202020204" pitchFamily="34" charset="0"/>
              </a:rPr>
              <a:t>. This </a:t>
            </a:r>
            <a:r>
              <a:rPr lang="en-GB" sz="1200" dirty="0">
                <a:latin typeface="Trebuchet MS" panose="020B0603020202020204" pitchFamily="34" charset="0"/>
              </a:rPr>
              <a:t> </a:t>
            </a:r>
            <a:r>
              <a:rPr lang="en-GB" sz="1200" dirty="0" smtClean="0">
                <a:latin typeface="Trebuchet MS" panose="020B0603020202020204" pitchFamily="34" charset="0"/>
              </a:rPr>
              <a:t>activity can be put out in the construction area for children to try after doing the  guided activity in small groups with adult support. See how someone has made Caerphilly Castle with LEGO </a:t>
            </a:r>
            <a:endParaRPr lang="en-GB" sz="1200" dirty="0">
              <a:latin typeface="Trebuchet MS" panose="020B0603020202020204" pitchFamily="34" charset="0"/>
            </a:endParaRPr>
          </a:p>
          <a:p>
            <a:r>
              <a:rPr lang="en-GB" sz="1200" u="sng" dirty="0">
                <a:latin typeface="Trebuchet MS" panose="020B0603020202020204" pitchFamily="34" charset="0"/>
                <a:hlinkClick r:id="rId6"/>
              </a:rPr>
              <a:t>http://www.carneycastle.com/Caerphilly/</a:t>
            </a:r>
            <a:r>
              <a:rPr lang="en-GB" sz="1200" dirty="0">
                <a:latin typeface="Trebuchet MS" panose="020B0603020202020204" pitchFamily="34" charset="0"/>
              </a:rPr>
              <a:t> </a:t>
            </a:r>
            <a:r>
              <a:rPr lang="en-GB" sz="1200" dirty="0" smtClean="0">
                <a:latin typeface="Trebuchet MS" panose="020B0603020202020204" pitchFamily="34" charset="0"/>
              </a:rPr>
              <a:t>and check out the following videos from CADW of their LEGO castles coming to life</a:t>
            </a:r>
            <a:endParaRPr lang="en-GB" sz="1200" dirty="0">
              <a:latin typeface="Trebuchet MS" panose="020B0603020202020204" pitchFamily="34" charset="0"/>
            </a:endParaRPr>
          </a:p>
          <a:p>
            <a:r>
              <a:rPr lang="en-GB" sz="1200" u="sng" dirty="0">
                <a:latin typeface="Trebuchet MS" panose="020B0603020202020204" pitchFamily="34" charset="0"/>
                <a:hlinkClick r:id="rId7"/>
              </a:rPr>
              <a:t>https://www.youtube.com/watch?v=h7Sb529wNhs</a:t>
            </a:r>
            <a:r>
              <a:rPr lang="en-GB" sz="1200" dirty="0">
                <a:latin typeface="Trebuchet MS" panose="020B0603020202020204" pitchFamily="34" charset="0"/>
              </a:rPr>
              <a:t> </a:t>
            </a:r>
            <a:r>
              <a:rPr lang="en-GB" sz="1200" dirty="0" smtClean="0">
                <a:latin typeface="Trebuchet MS" panose="020B0603020202020204" pitchFamily="34" charset="0"/>
              </a:rPr>
              <a:t>(</a:t>
            </a:r>
            <a:r>
              <a:rPr lang="en-GB" sz="1200" dirty="0" err="1" smtClean="0">
                <a:latin typeface="Trebuchet MS" panose="020B0603020202020204" pitchFamily="34" charset="0"/>
              </a:rPr>
              <a:t>Rhuddlan</a:t>
            </a:r>
            <a:r>
              <a:rPr lang="en-GB" sz="1200" dirty="0" smtClean="0">
                <a:latin typeface="Trebuchet MS" panose="020B0603020202020204" pitchFamily="34" charset="0"/>
              </a:rPr>
              <a:t>)</a:t>
            </a:r>
          </a:p>
          <a:p>
            <a:r>
              <a:rPr lang="en-GB" sz="1200" dirty="0">
                <a:latin typeface="Trebuchet MS" panose="020B0603020202020204" pitchFamily="34" charset="0"/>
                <a:ea typeface="Calibri"/>
                <a:cs typeface="Times New Roman"/>
                <a:hlinkClick r:id="rId8"/>
              </a:rPr>
              <a:t>https://</a:t>
            </a:r>
            <a:r>
              <a:rPr lang="en-GB" sz="1200" dirty="0" smtClean="0">
                <a:latin typeface="Trebuchet MS" panose="020B0603020202020204" pitchFamily="34" charset="0"/>
                <a:ea typeface="Calibri"/>
                <a:cs typeface="Times New Roman"/>
                <a:hlinkClick r:id="rId8"/>
              </a:rPr>
              <a:t>www.youtube.com/watch?v=BVo1JxIhN7Y</a:t>
            </a:r>
            <a:r>
              <a:rPr lang="en-GB" sz="1200" dirty="0" smtClean="0">
                <a:latin typeface="Trebuchet MS" panose="020B0603020202020204" pitchFamily="34" charset="0"/>
                <a:ea typeface="Calibri"/>
                <a:cs typeface="Times New Roman"/>
              </a:rPr>
              <a:t> (Caernarfon)</a:t>
            </a:r>
            <a:endParaRPr lang="en-GB" sz="1200" dirty="0">
              <a:latin typeface="Trebuchet MS" panose="020B0603020202020204" pitchFamily="34" charset="0"/>
              <a:ea typeface="Calibri"/>
              <a:cs typeface="Times New Roman"/>
            </a:endParaRPr>
          </a:p>
        </p:txBody>
      </p:sp>
      <p:sp>
        <p:nvSpPr>
          <p:cNvPr id="10" name="Text Box 2"/>
          <p:cNvSpPr txBox="1">
            <a:spLocks noChangeArrowheads="1"/>
          </p:cNvSpPr>
          <p:nvPr/>
        </p:nvSpPr>
        <p:spPr bwMode="auto">
          <a:xfrm>
            <a:off x="1844824" y="4016896"/>
            <a:ext cx="4578322" cy="2592288"/>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200" b="1" dirty="0" smtClean="0">
                <a:latin typeface="Trebuchet MS" panose="020B0603020202020204" pitchFamily="34" charset="0"/>
                <a:ea typeface="Calibri"/>
                <a:cs typeface="Times New Roman"/>
              </a:rPr>
              <a:t>Mathematical Development</a:t>
            </a:r>
          </a:p>
          <a:p>
            <a:pPr>
              <a:spcAft>
                <a:spcPts val="0"/>
              </a:spcAft>
            </a:pPr>
            <a:r>
              <a:rPr lang="en-GB" sz="1200" dirty="0">
                <a:latin typeface="Trebuchet MS" panose="020B0603020202020204" pitchFamily="34" charset="0"/>
                <a:ea typeface="Calibri"/>
                <a:cs typeface="Times New Roman"/>
              </a:rPr>
              <a:t>Compare, sort and order objects using direct comparisons. Use non-standard units to measure. </a:t>
            </a:r>
            <a:endParaRPr lang="en-GB" sz="1200" dirty="0" smtClean="0">
              <a:latin typeface="Trebuchet MS" panose="020B0603020202020204" pitchFamily="34" charset="0"/>
              <a:ea typeface="Calibri"/>
              <a:cs typeface="Times New Roman"/>
            </a:endParaRPr>
          </a:p>
          <a:p>
            <a:pPr>
              <a:spcAft>
                <a:spcPts val="0"/>
              </a:spcAft>
            </a:pPr>
            <a:endParaRPr lang="en-GB" sz="1200" dirty="0">
              <a:latin typeface="Trebuchet MS" panose="020B0603020202020204" pitchFamily="34" charset="0"/>
              <a:ea typeface="Calibri"/>
              <a:cs typeface="Times New Roman"/>
            </a:endParaRPr>
          </a:p>
          <a:p>
            <a:pPr>
              <a:spcAft>
                <a:spcPts val="0"/>
              </a:spcAft>
            </a:pPr>
            <a:r>
              <a:rPr lang="en-GB" sz="1200" dirty="0">
                <a:latin typeface="Trebuchet MS" panose="020B0603020202020204" pitchFamily="34" charset="0"/>
                <a:ea typeface="Calibri"/>
                <a:cs typeface="Times New Roman"/>
              </a:rPr>
              <a:t>Cardigan was a bustling port for many years sending slate, leather, </a:t>
            </a:r>
            <a:r>
              <a:rPr lang="en-GB" sz="1200" dirty="0" smtClean="0">
                <a:latin typeface="Trebuchet MS" panose="020B0603020202020204" pitchFamily="34" charset="0"/>
                <a:ea typeface="Calibri"/>
                <a:cs typeface="Times New Roman"/>
              </a:rPr>
              <a:t>steel chains, and </a:t>
            </a:r>
            <a:r>
              <a:rPr lang="en-GB" sz="1200" dirty="0">
                <a:latin typeface="Trebuchet MS" panose="020B0603020202020204" pitchFamily="34" charset="0"/>
                <a:ea typeface="Calibri"/>
                <a:cs typeface="Times New Roman"/>
              </a:rPr>
              <a:t>tinplate all over the world</a:t>
            </a:r>
            <a:r>
              <a:rPr lang="en-GB" sz="1200" dirty="0" smtClean="0">
                <a:latin typeface="Trebuchet MS" panose="020B0603020202020204" pitchFamily="34" charset="0"/>
                <a:ea typeface="Calibri"/>
                <a:cs typeface="Times New Roman"/>
              </a:rPr>
              <a:t>. Gather samples of each material for small groups to sort them into four piles based </a:t>
            </a:r>
            <a:r>
              <a:rPr lang="en-GB" sz="1200" dirty="0">
                <a:latin typeface="Trebuchet MS" panose="020B0603020202020204" pitchFamily="34" charset="0"/>
                <a:ea typeface="Calibri"/>
                <a:cs typeface="Times New Roman"/>
              </a:rPr>
              <a:t>on </a:t>
            </a:r>
            <a:r>
              <a:rPr lang="en-GB" sz="1200" dirty="0" smtClean="0">
                <a:latin typeface="Trebuchet MS" panose="020B0603020202020204" pitchFamily="34" charset="0"/>
                <a:ea typeface="Calibri"/>
                <a:cs typeface="Times New Roman"/>
              </a:rPr>
              <a:t>observation. Allow the children to </a:t>
            </a:r>
            <a:r>
              <a:rPr lang="en-GB" sz="1200" dirty="0">
                <a:latin typeface="Trebuchet MS" panose="020B0603020202020204" pitchFamily="34" charset="0"/>
                <a:ea typeface="Calibri"/>
                <a:cs typeface="Times New Roman"/>
              </a:rPr>
              <a:t>hold each </a:t>
            </a:r>
            <a:r>
              <a:rPr lang="en-GB" sz="1200" dirty="0" smtClean="0">
                <a:latin typeface="Trebuchet MS" panose="020B0603020202020204" pitchFamily="34" charset="0"/>
                <a:ea typeface="Calibri"/>
                <a:cs typeface="Times New Roman"/>
              </a:rPr>
              <a:t>sample and </a:t>
            </a:r>
            <a:r>
              <a:rPr lang="en-GB" sz="1200" dirty="0">
                <a:latin typeface="Trebuchet MS" panose="020B0603020202020204" pitchFamily="34" charset="0"/>
                <a:ea typeface="Calibri"/>
                <a:cs typeface="Times New Roman"/>
              </a:rPr>
              <a:t>discuss </a:t>
            </a:r>
            <a:r>
              <a:rPr lang="en-GB" sz="1200" dirty="0" smtClean="0">
                <a:latin typeface="Trebuchet MS" panose="020B0603020202020204" pitchFamily="34" charset="0"/>
                <a:ea typeface="Calibri"/>
                <a:cs typeface="Times New Roman"/>
              </a:rPr>
              <a:t>what the differences or similarities are between the materials. Think about how heavy each material is, whether they are smooth or soft, and what </a:t>
            </a:r>
            <a:r>
              <a:rPr lang="en-GB" sz="1200" dirty="0">
                <a:latin typeface="Trebuchet MS" panose="020B0603020202020204" pitchFamily="34" charset="0"/>
                <a:ea typeface="Calibri"/>
                <a:cs typeface="Times New Roman"/>
              </a:rPr>
              <a:t>each material was used for (e.g. clothes, food packaging, </a:t>
            </a:r>
            <a:r>
              <a:rPr lang="en-GB" sz="1200" dirty="0" smtClean="0">
                <a:latin typeface="Trebuchet MS" panose="020B0603020202020204" pitchFamily="34" charset="0"/>
                <a:ea typeface="Calibri"/>
                <a:cs typeface="Times New Roman"/>
              </a:rPr>
              <a:t>shipbuilding, and building </a:t>
            </a:r>
            <a:r>
              <a:rPr lang="en-GB" sz="1200" dirty="0">
                <a:latin typeface="Trebuchet MS" panose="020B0603020202020204" pitchFamily="34" charset="0"/>
                <a:ea typeface="Calibri"/>
                <a:cs typeface="Times New Roman"/>
              </a:rPr>
              <a:t>house roofs). </a:t>
            </a:r>
          </a:p>
        </p:txBody>
      </p:sp>
    </p:spTree>
    <p:extLst>
      <p:ext uri="{BB962C8B-B14F-4D97-AF65-F5344CB8AC3E}">
        <p14:creationId xmlns:p14="http://schemas.microsoft.com/office/powerpoint/2010/main" val="28380106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5987" y="274313"/>
            <a:ext cx="1205933" cy="4606679"/>
            <a:chOff x="275987" y="274313"/>
            <a:chExt cx="1205933" cy="4765672"/>
          </a:xfrm>
        </p:grpSpPr>
        <p:pic>
          <p:nvPicPr>
            <p:cNvPr id="2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5987" y="791512"/>
              <a:ext cx="1205933" cy="42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75987" y="274313"/>
              <a:ext cx="1205933" cy="74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Picture 2" descr="C:\Users\camun\Documents\Claire's Files\Cardigan Castle Project\Cardigan-Castle-Logo.png"/>
          <p:cNvPicPr/>
          <p:nvPr/>
        </p:nvPicPr>
        <p:blipFill>
          <a:blip r:embed="rId4" cstate="print">
            <a:extLst>
              <a:ext uri="{28A0092B-C50C-407E-A947-70E740481C1C}">
                <a14:useLocalDpi xmlns:a14="http://schemas.microsoft.com/office/drawing/2010/main"/>
              </a:ext>
            </a:extLst>
          </a:blip>
          <a:srcRect/>
          <a:stretch>
            <a:fillRect/>
          </a:stretch>
        </p:blipFill>
        <p:spPr bwMode="auto">
          <a:xfrm>
            <a:off x="384002" y="400556"/>
            <a:ext cx="974563" cy="1240076"/>
          </a:xfrm>
          <a:prstGeom prst="rect">
            <a:avLst/>
          </a:prstGeom>
          <a:noFill/>
          <a:ln>
            <a:noFill/>
          </a:ln>
        </p:spPr>
      </p:pic>
      <p:sp>
        <p:nvSpPr>
          <p:cNvPr id="11" name="Text Box 2"/>
          <p:cNvSpPr txBox="1">
            <a:spLocks noChangeArrowheads="1"/>
          </p:cNvSpPr>
          <p:nvPr/>
        </p:nvSpPr>
        <p:spPr bwMode="auto">
          <a:xfrm>
            <a:off x="3727943" y="7761312"/>
            <a:ext cx="2852164" cy="1980348"/>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200" b="1" dirty="0" smtClean="0">
                <a:latin typeface="Trebuchet MS" panose="020B0603020202020204" pitchFamily="34" charset="0"/>
                <a:ea typeface="Calibri"/>
                <a:cs typeface="Times New Roman"/>
              </a:rPr>
              <a:t>Creative Development</a:t>
            </a:r>
          </a:p>
          <a:p>
            <a:pPr>
              <a:spcAft>
                <a:spcPts val="0"/>
              </a:spcAft>
            </a:pPr>
            <a:r>
              <a:rPr lang="en-GB" sz="1200" dirty="0" smtClean="0">
                <a:effectLst/>
                <a:latin typeface="Trebuchet MS" panose="020B0603020202020204" pitchFamily="34" charset="0"/>
                <a:ea typeface="Calibri"/>
                <a:cs typeface="Times New Roman"/>
              </a:rPr>
              <a:t>Explore &amp; experiment with a variety of techniques &amp; materials. </a:t>
            </a:r>
          </a:p>
          <a:p>
            <a:pPr>
              <a:spcAft>
                <a:spcPts val="0"/>
              </a:spcAft>
            </a:pPr>
            <a:endParaRPr lang="en-GB" sz="1200" dirty="0">
              <a:latin typeface="Trebuchet MS" panose="020B0603020202020204" pitchFamily="34" charset="0"/>
              <a:ea typeface="Calibri"/>
              <a:cs typeface="Times New Roman"/>
            </a:endParaRPr>
          </a:p>
          <a:p>
            <a:pPr>
              <a:spcAft>
                <a:spcPts val="0"/>
              </a:spcAft>
            </a:pPr>
            <a:r>
              <a:rPr lang="en-GB" sz="1200" dirty="0" smtClean="0">
                <a:effectLst/>
                <a:latin typeface="Trebuchet MS" panose="020B0603020202020204" pitchFamily="34" charset="0"/>
                <a:ea typeface="Calibri"/>
                <a:cs typeface="Times New Roman"/>
              </a:rPr>
              <a:t>The shield above was used by Lord Rhys in battle to show people who he was. It is painted with his  own special logo to represent his family. </a:t>
            </a:r>
            <a:r>
              <a:rPr lang="en-GB" sz="1200" dirty="0" smtClean="0">
                <a:latin typeface="Trebuchet MS" panose="020B0603020202020204" pitchFamily="34" charset="0"/>
                <a:ea typeface="Calibri"/>
                <a:cs typeface="Times New Roman"/>
              </a:rPr>
              <a:t>Choose and use different materials to </a:t>
            </a:r>
            <a:r>
              <a:rPr lang="en-GB" sz="1200" dirty="0" smtClean="0">
                <a:effectLst/>
                <a:latin typeface="Trebuchet MS" panose="020B0603020202020204" pitchFamily="34" charset="0"/>
                <a:ea typeface="Calibri"/>
                <a:cs typeface="Times New Roman"/>
              </a:rPr>
              <a:t>colour-in the picture above for Lord Rhys. </a:t>
            </a:r>
          </a:p>
          <a:p>
            <a:pPr>
              <a:spcAft>
                <a:spcPts val="0"/>
              </a:spcAft>
            </a:pPr>
            <a:endParaRPr lang="en-GB" sz="1200" dirty="0" smtClean="0">
              <a:effectLst/>
              <a:latin typeface="Trebuchet MS" panose="020B0603020202020204" pitchFamily="34" charset="0"/>
              <a:ea typeface="Calibri"/>
              <a:cs typeface="Times New Roman"/>
            </a:endParaRPr>
          </a:p>
        </p:txBody>
      </p:sp>
      <p:grpSp>
        <p:nvGrpSpPr>
          <p:cNvPr id="5" name="Group 4"/>
          <p:cNvGrpSpPr/>
          <p:nvPr/>
        </p:nvGrpSpPr>
        <p:grpSpPr>
          <a:xfrm>
            <a:off x="1628801" y="274313"/>
            <a:ext cx="5040559" cy="5686799"/>
            <a:chOff x="1556792" y="346321"/>
            <a:chExt cx="5040559" cy="5686799"/>
          </a:xfrm>
        </p:grpSpPr>
        <p:pic>
          <p:nvPicPr>
            <p:cNvPr id="41" name="Picture 40"/>
            <p:cNvPicPr/>
            <p:nvPr/>
          </p:nvPicPr>
          <p:blipFill rotWithShape="1">
            <a:blip r:embed="rId5" cstate="print">
              <a:extLst>
                <a:ext uri="{28A0092B-C50C-407E-A947-70E740481C1C}">
                  <a14:useLocalDpi xmlns:a14="http://schemas.microsoft.com/office/drawing/2010/main"/>
                </a:ext>
              </a:extLst>
            </a:blip>
            <a:srcRect/>
            <a:stretch/>
          </p:blipFill>
          <p:spPr bwMode="auto">
            <a:xfrm>
              <a:off x="1556792" y="346321"/>
              <a:ext cx="5040559" cy="5686799"/>
            </a:xfrm>
            <a:prstGeom prst="rect">
              <a:avLst/>
            </a:prstGeom>
            <a:ln>
              <a:noFill/>
            </a:ln>
            <a:extLst>
              <a:ext uri="{53640926-AAD7-44D8-BBD7-CCE9431645EC}">
                <a14:shadowObscured xmlns:a14="http://schemas.microsoft.com/office/drawing/2010/main"/>
              </a:ext>
            </a:extLst>
          </p:spPr>
        </p:pic>
        <p:pic>
          <p:nvPicPr>
            <p:cNvPr id="1028" name="Picture 4"/>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2166"/>
            <a:stretch/>
          </p:blipFill>
          <p:spPr bwMode="auto">
            <a:xfrm>
              <a:off x="1700807" y="443599"/>
              <a:ext cx="4752528" cy="537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Text Box 2"/>
          <p:cNvSpPr txBox="1">
            <a:spLocks noChangeArrowheads="1"/>
          </p:cNvSpPr>
          <p:nvPr/>
        </p:nvSpPr>
        <p:spPr bwMode="auto">
          <a:xfrm>
            <a:off x="4132257" y="5962050"/>
            <a:ext cx="2448271" cy="1696439"/>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500" dirty="0" smtClean="0">
                <a:effectLst/>
                <a:latin typeface="Trebuchet MS" panose="020B0603020202020204" pitchFamily="34" charset="0"/>
                <a:ea typeface="Calibri"/>
                <a:cs typeface="Times New Roman"/>
              </a:rPr>
              <a:t>Use the key below to help you colour-in the shield.</a:t>
            </a:r>
          </a:p>
          <a:p>
            <a:pPr>
              <a:spcAft>
                <a:spcPts val="0"/>
              </a:spcAft>
            </a:pPr>
            <a:endParaRPr lang="en-GB" dirty="0">
              <a:latin typeface="Trebuchet MS" panose="020B0603020202020204" pitchFamily="34" charset="0"/>
              <a:ea typeface="Calibri"/>
              <a:cs typeface="Times New Roman"/>
            </a:endParaRPr>
          </a:p>
          <a:p>
            <a:pPr>
              <a:spcAft>
                <a:spcPts val="0"/>
              </a:spcAft>
            </a:pPr>
            <a:endParaRPr lang="en-GB" dirty="0" smtClean="0">
              <a:effectLst/>
              <a:latin typeface="Trebuchet MS" panose="020B0603020202020204" pitchFamily="34" charset="0"/>
              <a:ea typeface="Calibri"/>
              <a:cs typeface="Times New Roman"/>
            </a:endParaRPr>
          </a:p>
        </p:txBody>
      </p:sp>
      <p:sp>
        <p:nvSpPr>
          <p:cNvPr id="42" name="TextBox 41"/>
          <p:cNvSpPr txBox="1"/>
          <p:nvPr/>
        </p:nvSpPr>
        <p:spPr>
          <a:xfrm>
            <a:off x="4365105" y="3303303"/>
            <a:ext cx="383337" cy="369332"/>
          </a:xfrm>
          <a:prstGeom prst="rect">
            <a:avLst/>
          </a:prstGeom>
          <a:noFill/>
        </p:spPr>
        <p:txBody>
          <a:bodyPr wrap="square" rtlCol="0">
            <a:spAutoFit/>
          </a:bodyPr>
          <a:lstStyle/>
          <a:p>
            <a:r>
              <a:rPr lang="en-GB" dirty="0">
                <a:latin typeface="Trebuchet MS" panose="020B0603020202020204" pitchFamily="34" charset="0"/>
              </a:rPr>
              <a:t>2</a:t>
            </a:r>
          </a:p>
        </p:txBody>
      </p:sp>
      <p:sp>
        <p:nvSpPr>
          <p:cNvPr id="44" name="TextBox 43"/>
          <p:cNvSpPr txBox="1"/>
          <p:nvPr/>
        </p:nvSpPr>
        <p:spPr>
          <a:xfrm>
            <a:off x="3645025" y="3118637"/>
            <a:ext cx="383337" cy="369332"/>
          </a:xfrm>
          <a:prstGeom prst="rect">
            <a:avLst/>
          </a:prstGeom>
          <a:noFill/>
        </p:spPr>
        <p:txBody>
          <a:bodyPr wrap="square" rtlCol="0">
            <a:spAutoFit/>
          </a:bodyPr>
          <a:lstStyle/>
          <a:p>
            <a:r>
              <a:rPr lang="en-GB" dirty="0">
                <a:latin typeface="Trebuchet MS" panose="020B0603020202020204" pitchFamily="34" charset="0"/>
              </a:rPr>
              <a:t>2</a:t>
            </a:r>
          </a:p>
        </p:txBody>
      </p:sp>
      <p:sp>
        <p:nvSpPr>
          <p:cNvPr id="48" name="TextBox 47"/>
          <p:cNvSpPr txBox="1"/>
          <p:nvPr/>
        </p:nvSpPr>
        <p:spPr>
          <a:xfrm>
            <a:off x="4149081" y="1856656"/>
            <a:ext cx="383337" cy="369332"/>
          </a:xfrm>
          <a:prstGeom prst="rect">
            <a:avLst/>
          </a:prstGeom>
          <a:noFill/>
        </p:spPr>
        <p:txBody>
          <a:bodyPr wrap="square" rtlCol="0">
            <a:spAutoFit/>
          </a:bodyPr>
          <a:lstStyle/>
          <a:p>
            <a:r>
              <a:rPr lang="en-GB" dirty="0">
                <a:latin typeface="Trebuchet MS" panose="020B0603020202020204" pitchFamily="34" charset="0"/>
              </a:rPr>
              <a:t>2</a:t>
            </a:r>
          </a:p>
        </p:txBody>
      </p:sp>
      <p:sp>
        <p:nvSpPr>
          <p:cNvPr id="50" name="TextBox 49"/>
          <p:cNvSpPr txBox="1"/>
          <p:nvPr/>
        </p:nvSpPr>
        <p:spPr>
          <a:xfrm>
            <a:off x="2564905" y="2045834"/>
            <a:ext cx="383337" cy="369332"/>
          </a:xfrm>
          <a:prstGeom prst="rect">
            <a:avLst/>
          </a:prstGeom>
          <a:noFill/>
          <a:ln>
            <a:noFill/>
          </a:ln>
        </p:spPr>
        <p:txBody>
          <a:bodyPr wrap="square" rtlCol="0">
            <a:spAutoFit/>
          </a:bodyPr>
          <a:lstStyle/>
          <a:p>
            <a:pPr algn="ctr"/>
            <a:r>
              <a:rPr lang="en-GB" dirty="0" smtClean="0">
                <a:latin typeface="Trebuchet MS" panose="020B0603020202020204" pitchFamily="34" charset="0"/>
              </a:rPr>
              <a:t>1</a:t>
            </a:r>
            <a:endParaRPr lang="en-GB" dirty="0">
              <a:latin typeface="Trebuchet MS" panose="020B0603020202020204" pitchFamily="34" charset="0"/>
            </a:endParaRPr>
          </a:p>
        </p:txBody>
      </p:sp>
      <p:sp>
        <p:nvSpPr>
          <p:cNvPr id="51" name="TextBox 50"/>
          <p:cNvSpPr txBox="1"/>
          <p:nvPr/>
        </p:nvSpPr>
        <p:spPr>
          <a:xfrm>
            <a:off x="5356393" y="3214884"/>
            <a:ext cx="383337" cy="369332"/>
          </a:xfrm>
          <a:prstGeom prst="rect">
            <a:avLst/>
          </a:prstGeom>
          <a:noFill/>
          <a:ln>
            <a:noFill/>
          </a:ln>
        </p:spPr>
        <p:txBody>
          <a:bodyPr wrap="square" rtlCol="0">
            <a:spAutoFit/>
          </a:bodyPr>
          <a:lstStyle/>
          <a:p>
            <a:pPr algn="ctr"/>
            <a:r>
              <a:rPr lang="en-GB" dirty="0" smtClean="0">
                <a:latin typeface="Trebuchet MS" panose="020B0603020202020204" pitchFamily="34" charset="0"/>
              </a:rPr>
              <a:t>1</a:t>
            </a:r>
            <a:endParaRPr lang="en-GB" dirty="0">
              <a:latin typeface="Trebuchet MS" panose="020B0603020202020204" pitchFamily="34" charset="0"/>
            </a:endParaRPr>
          </a:p>
        </p:txBody>
      </p:sp>
      <p:sp>
        <p:nvSpPr>
          <p:cNvPr id="52" name="TextBox 51"/>
          <p:cNvSpPr txBox="1"/>
          <p:nvPr/>
        </p:nvSpPr>
        <p:spPr>
          <a:xfrm>
            <a:off x="5111769" y="964190"/>
            <a:ext cx="383337" cy="369332"/>
          </a:xfrm>
          <a:prstGeom prst="rect">
            <a:avLst/>
          </a:prstGeom>
          <a:noFill/>
          <a:ln>
            <a:noFill/>
          </a:ln>
        </p:spPr>
        <p:txBody>
          <a:bodyPr wrap="square" rtlCol="0">
            <a:spAutoFit/>
          </a:bodyPr>
          <a:lstStyle/>
          <a:p>
            <a:pPr algn="ctr"/>
            <a:r>
              <a:rPr lang="en-GB" dirty="0" smtClean="0">
                <a:latin typeface="Trebuchet MS" panose="020B0603020202020204" pitchFamily="34" charset="0"/>
              </a:rPr>
              <a:t>1</a:t>
            </a:r>
            <a:endParaRPr lang="en-GB" dirty="0">
              <a:latin typeface="Trebuchet MS" panose="020B0603020202020204" pitchFamily="34" charset="0"/>
            </a:endParaRPr>
          </a:p>
        </p:txBody>
      </p:sp>
      <p:sp>
        <p:nvSpPr>
          <p:cNvPr id="53" name="TextBox 52"/>
          <p:cNvSpPr txBox="1"/>
          <p:nvPr/>
        </p:nvSpPr>
        <p:spPr>
          <a:xfrm>
            <a:off x="3416615" y="4282572"/>
            <a:ext cx="383337" cy="369332"/>
          </a:xfrm>
          <a:prstGeom prst="rect">
            <a:avLst/>
          </a:prstGeom>
          <a:noFill/>
          <a:ln>
            <a:noFill/>
          </a:ln>
        </p:spPr>
        <p:txBody>
          <a:bodyPr wrap="square" rtlCol="0">
            <a:spAutoFit/>
          </a:bodyPr>
          <a:lstStyle/>
          <a:p>
            <a:pPr algn="ctr"/>
            <a:r>
              <a:rPr lang="en-GB" dirty="0" smtClean="0">
                <a:latin typeface="Trebuchet MS" panose="020B0603020202020204" pitchFamily="34" charset="0"/>
              </a:rPr>
              <a:t>1</a:t>
            </a:r>
            <a:endParaRPr lang="en-GB" dirty="0">
              <a:latin typeface="Trebuchet MS" panose="020B0603020202020204" pitchFamily="34" charset="0"/>
            </a:endParaRPr>
          </a:p>
        </p:txBody>
      </p:sp>
      <p:sp>
        <p:nvSpPr>
          <p:cNvPr id="54" name="TextBox 53"/>
          <p:cNvSpPr txBox="1"/>
          <p:nvPr/>
        </p:nvSpPr>
        <p:spPr>
          <a:xfrm>
            <a:off x="3981768" y="5241032"/>
            <a:ext cx="383337" cy="369332"/>
          </a:xfrm>
          <a:prstGeom prst="rect">
            <a:avLst/>
          </a:prstGeom>
          <a:noFill/>
        </p:spPr>
        <p:txBody>
          <a:bodyPr wrap="square" rtlCol="0">
            <a:spAutoFit/>
          </a:bodyPr>
          <a:lstStyle/>
          <a:p>
            <a:r>
              <a:rPr lang="en-GB" dirty="0">
                <a:latin typeface="Trebuchet MS" panose="020B0603020202020204" pitchFamily="34" charset="0"/>
              </a:rPr>
              <a:t>2</a:t>
            </a:r>
          </a:p>
        </p:txBody>
      </p:sp>
      <p:sp>
        <p:nvSpPr>
          <p:cNvPr id="56" name="TextBox 55"/>
          <p:cNvSpPr txBox="1"/>
          <p:nvPr/>
        </p:nvSpPr>
        <p:spPr>
          <a:xfrm>
            <a:off x="1749520" y="400556"/>
            <a:ext cx="383337" cy="369332"/>
          </a:xfrm>
          <a:prstGeom prst="rect">
            <a:avLst/>
          </a:prstGeom>
          <a:noFill/>
        </p:spPr>
        <p:txBody>
          <a:bodyPr wrap="square" rtlCol="0">
            <a:spAutoFit/>
          </a:bodyPr>
          <a:lstStyle/>
          <a:p>
            <a:r>
              <a:rPr lang="en-GB" dirty="0">
                <a:latin typeface="Trebuchet MS" panose="020B0603020202020204" pitchFamily="34" charset="0"/>
              </a:rPr>
              <a:t>2</a:t>
            </a:r>
          </a:p>
        </p:txBody>
      </p:sp>
      <p:sp>
        <p:nvSpPr>
          <p:cNvPr id="57" name="TextBox 56"/>
          <p:cNvSpPr txBox="1"/>
          <p:nvPr/>
        </p:nvSpPr>
        <p:spPr>
          <a:xfrm>
            <a:off x="6142008" y="400556"/>
            <a:ext cx="383337" cy="369332"/>
          </a:xfrm>
          <a:prstGeom prst="rect">
            <a:avLst/>
          </a:prstGeom>
          <a:noFill/>
        </p:spPr>
        <p:txBody>
          <a:bodyPr wrap="square" rtlCol="0">
            <a:spAutoFit/>
          </a:bodyPr>
          <a:lstStyle/>
          <a:p>
            <a:r>
              <a:rPr lang="en-GB" dirty="0">
                <a:latin typeface="Trebuchet MS" panose="020B0603020202020204" pitchFamily="34" charset="0"/>
              </a:rPr>
              <a:t>2</a:t>
            </a:r>
          </a:p>
        </p:txBody>
      </p:sp>
      <p:pic>
        <p:nvPicPr>
          <p:cNvPr id="1036" name="Picture 1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002" y="4664968"/>
            <a:ext cx="3334116" cy="518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Image result for lord rhys shield lion"/>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2455481">
            <a:off x="2251359" y="6816707"/>
            <a:ext cx="1261288" cy="153434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736314" y="6640647"/>
            <a:ext cx="1020239" cy="338554"/>
          </a:xfrm>
          <a:prstGeom prst="rect">
            <a:avLst/>
          </a:prstGeom>
          <a:noFill/>
        </p:spPr>
        <p:txBody>
          <a:bodyPr wrap="square" rtlCol="0">
            <a:spAutoFit/>
          </a:bodyPr>
          <a:lstStyle/>
          <a:p>
            <a:r>
              <a:rPr lang="en-GB" sz="1600" dirty="0" smtClean="0">
                <a:latin typeface="Trebuchet MS" panose="020B0603020202020204" pitchFamily="34" charset="0"/>
              </a:rPr>
              <a:t>Red</a:t>
            </a:r>
            <a:endParaRPr lang="en-GB" sz="1600" dirty="0">
              <a:latin typeface="Trebuchet MS" panose="020B0603020202020204" pitchFamily="34" charset="0"/>
            </a:endParaRPr>
          </a:p>
        </p:txBody>
      </p:sp>
      <p:sp>
        <p:nvSpPr>
          <p:cNvPr id="33" name="TextBox 32"/>
          <p:cNvSpPr txBox="1"/>
          <p:nvPr/>
        </p:nvSpPr>
        <p:spPr>
          <a:xfrm>
            <a:off x="4725144" y="7113240"/>
            <a:ext cx="1020239" cy="338554"/>
          </a:xfrm>
          <a:prstGeom prst="rect">
            <a:avLst/>
          </a:prstGeom>
          <a:noFill/>
        </p:spPr>
        <p:txBody>
          <a:bodyPr wrap="square" rtlCol="0">
            <a:spAutoFit/>
          </a:bodyPr>
          <a:lstStyle/>
          <a:p>
            <a:r>
              <a:rPr lang="en-GB" sz="1600" dirty="0" smtClean="0">
                <a:latin typeface="Trebuchet MS" panose="020B0603020202020204" pitchFamily="34" charset="0"/>
              </a:rPr>
              <a:t>Yellow</a:t>
            </a:r>
            <a:endParaRPr lang="en-GB" sz="1600" dirty="0">
              <a:latin typeface="Trebuchet MS" panose="020B0603020202020204" pitchFamily="34" charset="0"/>
            </a:endParaRPr>
          </a:p>
        </p:txBody>
      </p:sp>
      <p:sp>
        <p:nvSpPr>
          <p:cNvPr id="35" name="TextBox 34"/>
          <p:cNvSpPr txBox="1"/>
          <p:nvPr/>
        </p:nvSpPr>
        <p:spPr>
          <a:xfrm>
            <a:off x="4293096" y="6650055"/>
            <a:ext cx="383337" cy="338554"/>
          </a:xfrm>
          <a:prstGeom prst="rect">
            <a:avLst/>
          </a:prstGeom>
          <a:solidFill>
            <a:srgbClr val="C00000"/>
          </a:solidFill>
          <a:ln>
            <a:solidFill>
              <a:schemeClr val="tx1"/>
            </a:solidFill>
          </a:ln>
        </p:spPr>
        <p:txBody>
          <a:bodyPr wrap="square" rtlCol="0">
            <a:spAutoFit/>
          </a:bodyPr>
          <a:lstStyle/>
          <a:p>
            <a:pPr algn="ctr"/>
            <a:r>
              <a:rPr lang="en-GB" sz="1600" dirty="0" smtClean="0">
                <a:solidFill>
                  <a:schemeClr val="bg1"/>
                </a:solidFill>
                <a:latin typeface="Trebuchet MS" panose="020B0603020202020204" pitchFamily="34" charset="0"/>
              </a:rPr>
              <a:t>1</a:t>
            </a:r>
            <a:endParaRPr lang="en-GB" sz="1600" dirty="0">
              <a:solidFill>
                <a:schemeClr val="bg1"/>
              </a:solidFill>
              <a:latin typeface="Trebuchet MS" panose="020B0603020202020204" pitchFamily="34" charset="0"/>
            </a:endParaRPr>
          </a:p>
        </p:txBody>
      </p:sp>
      <p:sp>
        <p:nvSpPr>
          <p:cNvPr id="47" name="TextBox 46"/>
          <p:cNvSpPr txBox="1"/>
          <p:nvPr/>
        </p:nvSpPr>
        <p:spPr>
          <a:xfrm>
            <a:off x="4293096" y="7115768"/>
            <a:ext cx="383337" cy="338554"/>
          </a:xfrm>
          <a:prstGeom prst="rect">
            <a:avLst/>
          </a:prstGeom>
          <a:solidFill>
            <a:srgbClr val="FFC000"/>
          </a:solidFill>
          <a:ln>
            <a:solidFill>
              <a:schemeClr val="tx1"/>
            </a:solidFill>
          </a:ln>
        </p:spPr>
        <p:txBody>
          <a:bodyPr wrap="square" rtlCol="0">
            <a:spAutoFit/>
          </a:bodyPr>
          <a:lstStyle/>
          <a:p>
            <a:pPr algn="ctr"/>
            <a:r>
              <a:rPr lang="en-GB" sz="1600" dirty="0" smtClean="0">
                <a:latin typeface="Trebuchet MS" panose="020B0603020202020204" pitchFamily="34" charset="0"/>
              </a:rPr>
              <a:t>2</a:t>
            </a:r>
            <a:endParaRPr lang="en-GB" sz="1600" dirty="0">
              <a:latin typeface="Trebuchet MS" panose="020B0603020202020204" pitchFamily="34" charset="0"/>
            </a:endParaRPr>
          </a:p>
        </p:txBody>
      </p:sp>
    </p:spTree>
    <p:extLst>
      <p:ext uri="{BB962C8B-B14F-4D97-AF65-F5344CB8AC3E}">
        <p14:creationId xmlns:p14="http://schemas.microsoft.com/office/powerpoint/2010/main" val="15668250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2145030" y="262514"/>
            <a:ext cx="514350" cy="985520"/>
          </a:xfrm>
          <a:prstGeom prst="rect">
            <a:avLst/>
          </a:prstGeom>
          <a:solidFill>
            <a:srgbClr val="FFFFFF"/>
          </a:solidFill>
          <a:ln w="38100">
            <a:solidFill>
              <a:srgbClr val="000000"/>
            </a:solidFill>
            <a:miter lim="800000"/>
            <a:headEnd/>
            <a:tailEnd/>
          </a:ln>
        </p:spPr>
        <p:txBody>
          <a:bodyPr rot="0" vert="vert270" wrap="square" lIns="91440" tIns="45720" rIns="91440" bIns="45720" anchor="t" anchorCtr="0">
            <a:noAutofit/>
          </a:bodyPr>
          <a:lstStyle/>
          <a:p>
            <a:pPr algn="ctr">
              <a:spcAft>
                <a:spcPts val="0"/>
              </a:spcAft>
            </a:pPr>
            <a:r>
              <a:rPr lang="en-GB" sz="2000" b="1">
                <a:effectLst/>
                <a:latin typeface="Trebuchet MS"/>
                <a:ea typeface="Calibri"/>
                <a:cs typeface="Times New Roman"/>
              </a:rPr>
              <a:t>2015</a:t>
            </a:r>
            <a:endParaRPr lang="en-GB" sz="1100">
              <a:effectLst/>
              <a:latin typeface="Calibri"/>
              <a:ea typeface="Calibri"/>
              <a:cs typeface="Times New Roman"/>
            </a:endParaRPr>
          </a:p>
        </p:txBody>
      </p:sp>
      <p:sp>
        <p:nvSpPr>
          <p:cNvPr id="15" name="Text Box 2"/>
          <p:cNvSpPr txBox="1">
            <a:spLocks noChangeArrowheads="1"/>
          </p:cNvSpPr>
          <p:nvPr/>
        </p:nvSpPr>
        <p:spPr bwMode="auto">
          <a:xfrm>
            <a:off x="2635885" y="262514"/>
            <a:ext cx="4105483" cy="985520"/>
          </a:xfrm>
          <a:prstGeom prst="rect">
            <a:avLst/>
          </a:prstGeom>
          <a:solidFill>
            <a:srgbClr val="FFFFFF"/>
          </a:solidFill>
          <a:ln w="38100">
            <a:solidFill>
              <a:srgbClr val="000000"/>
            </a:solidFill>
            <a:miter lim="800000"/>
            <a:headEnd/>
            <a:tailEnd/>
          </a:ln>
        </p:spPr>
        <p:txBody>
          <a:bodyPr rot="0" vert="horz" wrap="square" lIns="91440" tIns="45720" rIns="91440" bIns="45720" anchor="t" anchorCtr="0">
            <a:noAutofit/>
          </a:bodyPr>
          <a:lstStyle/>
          <a:p>
            <a:pPr>
              <a:spcAft>
                <a:spcPts val="0"/>
              </a:spcAft>
            </a:pPr>
            <a:r>
              <a:rPr lang="en-GB" sz="1400" dirty="0">
                <a:effectLst/>
                <a:latin typeface="Trebuchet MS" panose="020B0603020202020204" pitchFamily="34" charset="0"/>
                <a:ea typeface="Calibri"/>
                <a:cs typeface="Times New Roman"/>
              </a:rPr>
              <a:t> </a:t>
            </a:r>
            <a:r>
              <a:rPr lang="en-GB" sz="1400" b="1" dirty="0" smtClean="0">
                <a:effectLst/>
                <a:latin typeface="Trebuchet MS" panose="020B0603020202020204" pitchFamily="34" charset="0"/>
                <a:ea typeface="Calibri"/>
                <a:cs typeface="Times New Roman"/>
              </a:rPr>
              <a:t>CARDIGAN CASTLE OPENS TO VISITORS</a:t>
            </a:r>
            <a:endParaRPr lang="en-GB" sz="1400" b="1" dirty="0">
              <a:effectLst/>
              <a:latin typeface="Trebuchet MS" panose="020B0603020202020204" pitchFamily="34" charset="0"/>
              <a:ea typeface="Calibri"/>
              <a:cs typeface="Times New Roman"/>
            </a:endParaRPr>
          </a:p>
        </p:txBody>
      </p:sp>
      <p:cxnSp>
        <p:nvCxnSpPr>
          <p:cNvPr id="16" name="Straight Connector 15"/>
          <p:cNvCxnSpPr/>
          <p:nvPr/>
        </p:nvCxnSpPr>
        <p:spPr>
          <a:xfrm flipH="1">
            <a:off x="2806571" y="1107756"/>
            <a:ext cx="13228" cy="8669780"/>
          </a:xfrm>
          <a:prstGeom prst="line">
            <a:avLst/>
          </a:prstGeom>
          <a:ln w="38100">
            <a:headEnd type="oval"/>
          </a:ln>
        </p:spPr>
        <p:style>
          <a:lnRef idx="1">
            <a:schemeClr val="dk1"/>
          </a:lnRef>
          <a:fillRef idx="0">
            <a:schemeClr val="dk1"/>
          </a:fillRef>
          <a:effectRef idx="0">
            <a:schemeClr val="dk1"/>
          </a:effectRef>
          <a:fontRef idx="minor">
            <a:schemeClr val="tx1"/>
          </a:fontRef>
        </p:style>
      </p:cxnSp>
      <p:sp>
        <p:nvSpPr>
          <p:cNvPr id="17" name="Text Box 2"/>
          <p:cNvSpPr txBox="1">
            <a:spLocks noChangeArrowheads="1"/>
          </p:cNvSpPr>
          <p:nvPr/>
        </p:nvSpPr>
        <p:spPr bwMode="auto">
          <a:xfrm>
            <a:off x="736600" y="8625408"/>
            <a:ext cx="2069972" cy="984885"/>
          </a:xfrm>
          <a:prstGeom prst="rect">
            <a:avLst/>
          </a:prstGeom>
          <a:solidFill>
            <a:schemeClr val="bg1"/>
          </a:solidFill>
          <a:ln w="38100">
            <a:solidFill>
              <a:srgbClr val="000000"/>
            </a:solidFill>
            <a:miter lim="800000"/>
            <a:headEnd/>
            <a:tailEnd/>
          </a:ln>
        </p:spPr>
        <p:txBody>
          <a:bodyPr rot="0" vert="horz" wrap="square" lIns="91440" tIns="45720" rIns="91440" bIns="45720" anchor="t" anchorCtr="0">
            <a:noAutofit/>
          </a:bodyPr>
          <a:lstStyle/>
          <a:p>
            <a:pPr>
              <a:spcAft>
                <a:spcPts val="0"/>
              </a:spcAft>
            </a:pPr>
            <a:r>
              <a:rPr lang="en-GB" sz="1400" b="1" dirty="0" smtClean="0">
                <a:effectLst/>
                <a:latin typeface="Trebuchet MS"/>
                <a:ea typeface="Calibri"/>
                <a:cs typeface="Times New Roman"/>
              </a:rPr>
              <a:t>LORD RHYS CAPTURES CARDIGAN CASTLE</a:t>
            </a:r>
          </a:p>
          <a:p>
            <a:pPr>
              <a:spcAft>
                <a:spcPts val="0"/>
              </a:spcAft>
            </a:pPr>
            <a:endParaRPr lang="en-GB" sz="1400" dirty="0" smtClean="0">
              <a:effectLst/>
              <a:latin typeface="Trebuchet MS"/>
              <a:ea typeface="Calibri"/>
              <a:cs typeface="Times New Roman"/>
            </a:endParaRPr>
          </a:p>
          <a:p>
            <a:pPr>
              <a:spcAft>
                <a:spcPts val="0"/>
              </a:spcAft>
            </a:pPr>
            <a:r>
              <a:rPr lang="en-GB" sz="1400" dirty="0" smtClean="0">
                <a:latin typeface="Trebuchet MS"/>
                <a:ea typeface="Calibri"/>
                <a:cs typeface="Times New Roman"/>
              </a:rPr>
              <a:t>Draw Cardigan Castle.</a:t>
            </a:r>
            <a:endParaRPr lang="en-GB" sz="1100" dirty="0">
              <a:effectLst/>
              <a:latin typeface="Calibri"/>
              <a:ea typeface="Calibri"/>
              <a:cs typeface="Times New Roman"/>
            </a:endParaRPr>
          </a:p>
        </p:txBody>
      </p:sp>
      <p:sp>
        <p:nvSpPr>
          <p:cNvPr id="18" name="Text Box 2"/>
          <p:cNvSpPr txBox="1">
            <a:spLocks noChangeArrowheads="1"/>
          </p:cNvSpPr>
          <p:nvPr/>
        </p:nvSpPr>
        <p:spPr bwMode="auto">
          <a:xfrm>
            <a:off x="304926" y="8627948"/>
            <a:ext cx="431674" cy="985520"/>
          </a:xfrm>
          <a:prstGeom prst="rect">
            <a:avLst/>
          </a:prstGeom>
          <a:solidFill>
            <a:srgbClr val="FFFFFF"/>
          </a:solidFill>
          <a:ln w="38100">
            <a:solidFill>
              <a:srgbClr val="000000"/>
            </a:solidFill>
            <a:miter lim="800000"/>
            <a:headEnd/>
            <a:tailEnd/>
          </a:ln>
        </p:spPr>
        <p:txBody>
          <a:bodyPr rot="0" vert="vert270" wrap="square" lIns="91440" tIns="45720" rIns="91440" bIns="45720" anchor="t" anchorCtr="0">
            <a:noAutofit/>
          </a:bodyPr>
          <a:lstStyle/>
          <a:p>
            <a:pPr algn="ctr">
              <a:spcAft>
                <a:spcPts val="0"/>
              </a:spcAft>
            </a:pPr>
            <a:r>
              <a:rPr lang="en-GB" sz="2000" b="1">
                <a:effectLst/>
                <a:latin typeface="Trebuchet MS"/>
                <a:ea typeface="Calibri"/>
                <a:cs typeface="Times New Roman"/>
              </a:rPr>
              <a:t>1165</a:t>
            </a:r>
            <a:endParaRPr lang="en-GB" sz="1100">
              <a:effectLst/>
              <a:latin typeface="Calibri"/>
              <a:ea typeface="Calibri"/>
              <a:cs typeface="Times New Roman"/>
            </a:endParaRPr>
          </a:p>
        </p:txBody>
      </p:sp>
      <p:grpSp>
        <p:nvGrpSpPr>
          <p:cNvPr id="70" name="Group 69"/>
          <p:cNvGrpSpPr/>
          <p:nvPr/>
        </p:nvGrpSpPr>
        <p:grpSpPr>
          <a:xfrm>
            <a:off x="3404414" y="6754468"/>
            <a:ext cx="3336954" cy="1441430"/>
            <a:chOff x="3390528" y="6751930"/>
            <a:chExt cx="3213794" cy="1441430"/>
          </a:xfrm>
        </p:grpSpPr>
        <p:sp>
          <p:nvSpPr>
            <p:cNvPr id="21" name="Text Box 2"/>
            <p:cNvSpPr txBox="1">
              <a:spLocks noChangeArrowheads="1"/>
            </p:cNvSpPr>
            <p:nvPr/>
          </p:nvSpPr>
          <p:spPr bwMode="auto">
            <a:xfrm>
              <a:off x="3826485" y="6753199"/>
              <a:ext cx="2777837" cy="1440161"/>
            </a:xfrm>
            <a:prstGeom prst="rect">
              <a:avLst/>
            </a:prstGeom>
            <a:solidFill>
              <a:srgbClr val="FFFFFF"/>
            </a:solidFill>
            <a:ln w="38100">
              <a:solidFill>
                <a:srgbClr val="000000"/>
              </a:solidFill>
              <a:miter lim="800000"/>
              <a:headEnd/>
              <a:tailEnd/>
            </a:ln>
          </p:spPr>
          <p:txBody>
            <a:bodyPr rot="0" vert="horz" wrap="square" lIns="91440" tIns="45720" rIns="91440" bIns="45720" anchor="t" anchorCtr="0">
              <a:noAutofit/>
            </a:bodyPr>
            <a:lstStyle/>
            <a:p>
              <a:pPr>
                <a:spcAft>
                  <a:spcPts val="0"/>
                </a:spcAft>
              </a:pPr>
              <a:r>
                <a:rPr lang="en-GB" sz="1400" b="1" dirty="0" smtClean="0">
                  <a:latin typeface="Trebuchet MS" panose="020B0603020202020204" pitchFamily="34" charset="0"/>
                  <a:ea typeface="Calibri"/>
                  <a:cs typeface="Times New Roman"/>
                </a:rPr>
                <a:t>THE BLACK DEATH</a:t>
              </a:r>
            </a:p>
            <a:p>
              <a:pPr>
                <a:spcAft>
                  <a:spcPts val="0"/>
                </a:spcAft>
              </a:pPr>
              <a:endParaRPr lang="en-GB" sz="1400" dirty="0">
                <a:effectLst/>
                <a:latin typeface="Trebuchet MS" panose="020B0603020202020204" pitchFamily="34" charset="0"/>
                <a:ea typeface="Calibri"/>
                <a:cs typeface="Times New Roman"/>
              </a:endParaRPr>
            </a:p>
            <a:p>
              <a:pPr>
                <a:spcAft>
                  <a:spcPts val="0"/>
                </a:spcAft>
              </a:pPr>
              <a:endParaRPr lang="en-GB" sz="1400" dirty="0" smtClean="0">
                <a:latin typeface="Trebuchet MS" panose="020B0603020202020204" pitchFamily="34" charset="0"/>
                <a:ea typeface="Calibri"/>
                <a:cs typeface="Times New Roman"/>
              </a:endParaRPr>
            </a:p>
            <a:p>
              <a:pPr>
                <a:spcAft>
                  <a:spcPts val="0"/>
                </a:spcAft>
              </a:pPr>
              <a:endParaRPr lang="en-GB" sz="1400" dirty="0" smtClean="0">
                <a:latin typeface="Trebuchet MS" panose="020B0603020202020204" pitchFamily="34" charset="0"/>
                <a:ea typeface="Calibri"/>
                <a:cs typeface="Times New Roman"/>
              </a:endParaRPr>
            </a:p>
            <a:p>
              <a:pPr>
                <a:spcAft>
                  <a:spcPts val="0"/>
                </a:spcAft>
              </a:pPr>
              <a:r>
                <a:rPr lang="en-GB" sz="1400" dirty="0" smtClean="0">
                  <a:latin typeface="Trebuchet MS" panose="020B0603020202020204" pitchFamily="34" charset="0"/>
                  <a:ea typeface="Calibri"/>
                  <a:cs typeface="Times New Roman"/>
                </a:rPr>
                <a:t>Draw 7 houses like the ones you see around town.</a:t>
              </a:r>
              <a:endParaRPr lang="en-GB" sz="1400" dirty="0">
                <a:effectLst/>
                <a:latin typeface="Trebuchet MS" panose="020B0603020202020204" pitchFamily="34" charset="0"/>
                <a:ea typeface="Calibri"/>
                <a:cs typeface="Times New Roman"/>
              </a:endParaRPr>
            </a:p>
          </p:txBody>
        </p:sp>
        <p:sp>
          <p:nvSpPr>
            <p:cNvPr id="22" name="Text Box 2"/>
            <p:cNvSpPr txBox="1">
              <a:spLocks noChangeArrowheads="1"/>
            </p:cNvSpPr>
            <p:nvPr/>
          </p:nvSpPr>
          <p:spPr bwMode="auto">
            <a:xfrm>
              <a:off x="3390528" y="6751930"/>
              <a:ext cx="456634" cy="1441430"/>
            </a:xfrm>
            <a:prstGeom prst="rect">
              <a:avLst/>
            </a:prstGeom>
            <a:solidFill>
              <a:srgbClr val="FFFFFF"/>
            </a:solidFill>
            <a:ln w="38100">
              <a:solidFill>
                <a:srgbClr val="000000"/>
              </a:solidFill>
              <a:miter lim="800000"/>
              <a:headEnd/>
              <a:tailEnd/>
            </a:ln>
          </p:spPr>
          <p:txBody>
            <a:bodyPr rot="0" vert="vert270" wrap="square" lIns="91440" tIns="45720" rIns="91440" bIns="45720" anchor="t" anchorCtr="0">
              <a:noAutofit/>
            </a:bodyPr>
            <a:lstStyle/>
            <a:p>
              <a:pPr algn="ctr">
                <a:spcAft>
                  <a:spcPts val="0"/>
                </a:spcAft>
              </a:pPr>
              <a:r>
                <a:rPr lang="en-GB" sz="2000" b="1" dirty="0" smtClean="0">
                  <a:effectLst/>
                  <a:latin typeface="Trebuchet MS"/>
                  <a:ea typeface="Calibri"/>
                  <a:cs typeface="Times New Roman"/>
                </a:rPr>
                <a:t>1349</a:t>
              </a:r>
              <a:endParaRPr lang="en-GB" sz="1100" dirty="0">
                <a:effectLst/>
                <a:latin typeface="Calibri"/>
                <a:ea typeface="Calibri"/>
                <a:cs typeface="Times New Roman"/>
              </a:endParaRPr>
            </a:p>
          </p:txBody>
        </p:sp>
      </p:grpSp>
      <p:pic>
        <p:nvPicPr>
          <p:cNvPr id="614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926" y="262514"/>
            <a:ext cx="1560375" cy="305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 name="Group 70"/>
          <p:cNvGrpSpPr/>
          <p:nvPr/>
        </p:nvGrpSpPr>
        <p:grpSpPr>
          <a:xfrm>
            <a:off x="304926" y="6897216"/>
            <a:ext cx="2330958" cy="1584177"/>
            <a:chOff x="304926" y="7113240"/>
            <a:chExt cx="2330958" cy="1368153"/>
          </a:xfrm>
        </p:grpSpPr>
        <p:sp>
          <p:nvSpPr>
            <p:cNvPr id="23" name="Text Box 2"/>
            <p:cNvSpPr txBox="1">
              <a:spLocks noChangeArrowheads="1"/>
            </p:cNvSpPr>
            <p:nvPr/>
          </p:nvSpPr>
          <p:spPr bwMode="auto">
            <a:xfrm>
              <a:off x="736599" y="7113240"/>
              <a:ext cx="1899285" cy="1368153"/>
            </a:xfrm>
            <a:prstGeom prst="rect">
              <a:avLst/>
            </a:prstGeom>
            <a:solidFill>
              <a:srgbClr val="FFFFFF"/>
            </a:solidFill>
            <a:ln w="38100">
              <a:solidFill>
                <a:srgbClr val="000000"/>
              </a:solidFill>
              <a:miter lim="800000"/>
              <a:headEnd/>
              <a:tailEnd/>
            </a:ln>
          </p:spPr>
          <p:txBody>
            <a:bodyPr rot="0" vert="horz" wrap="square" lIns="91440" tIns="45720" rIns="91440" bIns="45720" anchor="t" anchorCtr="0">
              <a:noAutofit/>
            </a:bodyPr>
            <a:lstStyle/>
            <a:p>
              <a:pPr>
                <a:spcAft>
                  <a:spcPts val="0"/>
                </a:spcAft>
              </a:pPr>
              <a:r>
                <a:rPr lang="en-GB" sz="1400" b="1" dirty="0">
                  <a:effectLst/>
                  <a:latin typeface="Trebuchet MS"/>
                  <a:ea typeface="Calibri"/>
                  <a:cs typeface="Times New Roman"/>
                </a:rPr>
                <a:t>FIRST </a:t>
              </a:r>
              <a:r>
                <a:rPr lang="en-GB" sz="1400" b="1" dirty="0" smtClean="0">
                  <a:effectLst/>
                  <a:latin typeface="Trebuchet MS"/>
                  <a:ea typeface="Calibri"/>
                  <a:cs typeface="Times New Roman"/>
                </a:rPr>
                <a:t>EISTEDDFOD</a:t>
              </a:r>
            </a:p>
            <a:p>
              <a:pPr>
                <a:spcAft>
                  <a:spcPts val="0"/>
                </a:spcAft>
              </a:pPr>
              <a:endParaRPr lang="en-GB" sz="1400" dirty="0">
                <a:latin typeface="Trebuchet MS"/>
                <a:ea typeface="Calibri"/>
                <a:cs typeface="Times New Roman"/>
              </a:endParaRPr>
            </a:p>
            <a:p>
              <a:pPr>
                <a:spcAft>
                  <a:spcPts val="0"/>
                </a:spcAft>
              </a:pPr>
              <a:endParaRPr lang="en-GB" sz="1400" dirty="0" smtClean="0">
                <a:effectLst/>
                <a:latin typeface="Trebuchet MS"/>
                <a:ea typeface="Calibri"/>
                <a:cs typeface="Times New Roman"/>
              </a:endParaRPr>
            </a:p>
            <a:p>
              <a:pPr>
                <a:spcAft>
                  <a:spcPts val="0"/>
                </a:spcAft>
              </a:pPr>
              <a:endParaRPr lang="en-GB" sz="1400" dirty="0" smtClean="0">
                <a:effectLst/>
                <a:latin typeface="Trebuchet MS"/>
                <a:ea typeface="Calibri"/>
                <a:cs typeface="Times New Roman"/>
              </a:endParaRPr>
            </a:p>
            <a:p>
              <a:pPr>
                <a:spcAft>
                  <a:spcPts val="0"/>
                </a:spcAft>
              </a:pPr>
              <a:endParaRPr lang="en-GB" sz="1400" dirty="0" smtClean="0">
                <a:effectLst/>
                <a:latin typeface="Trebuchet MS"/>
                <a:ea typeface="Calibri"/>
                <a:cs typeface="Times New Roman"/>
              </a:endParaRPr>
            </a:p>
            <a:p>
              <a:pPr>
                <a:spcAft>
                  <a:spcPts val="0"/>
                </a:spcAft>
              </a:pPr>
              <a:r>
                <a:rPr lang="en-GB" sz="1400" dirty="0" smtClean="0">
                  <a:latin typeface="Trebuchet MS"/>
                  <a:ea typeface="Calibri"/>
                  <a:cs typeface="Times New Roman"/>
                </a:rPr>
                <a:t>Draw the Eisteddfod Chair.</a:t>
              </a:r>
              <a:endParaRPr lang="en-GB" sz="1100" dirty="0">
                <a:effectLst/>
                <a:latin typeface="Calibri"/>
                <a:ea typeface="Calibri"/>
                <a:cs typeface="Times New Roman"/>
              </a:endParaRPr>
            </a:p>
          </p:txBody>
        </p:sp>
        <p:sp>
          <p:nvSpPr>
            <p:cNvPr id="24" name="Text Box 2"/>
            <p:cNvSpPr txBox="1">
              <a:spLocks noChangeArrowheads="1"/>
            </p:cNvSpPr>
            <p:nvPr/>
          </p:nvSpPr>
          <p:spPr bwMode="auto">
            <a:xfrm>
              <a:off x="304926" y="7113240"/>
              <a:ext cx="440564" cy="1367517"/>
            </a:xfrm>
            <a:prstGeom prst="rect">
              <a:avLst/>
            </a:prstGeom>
            <a:solidFill>
              <a:srgbClr val="FFFFFF"/>
            </a:solidFill>
            <a:ln w="38100">
              <a:solidFill>
                <a:srgbClr val="000000"/>
              </a:solidFill>
              <a:miter lim="800000"/>
              <a:headEnd/>
              <a:tailEnd/>
            </a:ln>
          </p:spPr>
          <p:txBody>
            <a:bodyPr rot="0" vert="vert270" wrap="square" lIns="91440" tIns="45720" rIns="91440" bIns="45720" anchor="t" anchorCtr="0">
              <a:noAutofit/>
            </a:bodyPr>
            <a:lstStyle/>
            <a:p>
              <a:pPr algn="ctr">
                <a:spcAft>
                  <a:spcPts val="0"/>
                </a:spcAft>
              </a:pPr>
              <a:r>
                <a:rPr lang="en-GB" sz="2000" b="1">
                  <a:effectLst/>
                  <a:latin typeface="Trebuchet MS"/>
                  <a:ea typeface="Calibri"/>
                  <a:cs typeface="Times New Roman"/>
                </a:rPr>
                <a:t>1176</a:t>
              </a:r>
              <a:endParaRPr lang="en-GB" sz="1100">
                <a:effectLst/>
                <a:latin typeface="Calibri"/>
                <a:ea typeface="Calibri"/>
                <a:cs typeface="Times New Roman"/>
              </a:endParaRPr>
            </a:p>
          </p:txBody>
        </p:sp>
      </p:grpSp>
      <p:pic>
        <p:nvPicPr>
          <p:cNvPr id="12" name="Picture 11" descr="C:\Users\camun\Documents\Claire's Files\Cardigan Castle Project\Cardigan-Castle-Logo.png"/>
          <p:cNvPicPr/>
          <p:nvPr/>
        </p:nvPicPr>
        <p:blipFill>
          <a:blip r:embed="rId3" cstate="print">
            <a:extLst>
              <a:ext uri="{28A0092B-C50C-407E-A947-70E740481C1C}">
                <a14:useLocalDpi xmlns:a14="http://schemas.microsoft.com/office/drawing/2010/main"/>
              </a:ext>
            </a:extLst>
          </a:blip>
          <a:srcRect/>
          <a:stretch>
            <a:fillRect/>
          </a:stretch>
        </p:blipFill>
        <p:spPr bwMode="auto">
          <a:xfrm>
            <a:off x="466162" y="427308"/>
            <a:ext cx="1202964" cy="1363072"/>
          </a:xfrm>
          <a:prstGeom prst="rect">
            <a:avLst/>
          </a:prstGeom>
          <a:noFill/>
          <a:ln>
            <a:noFill/>
          </a:ln>
        </p:spPr>
      </p:pic>
      <p:cxnSp>
        <p:nvCxnSpPr>
          <p:cNvPr id="26" name="Straight Connector 25"/>
          <p:cNvCxnSpPr/>
          <p:nvPr/>
        </p:nvCxnSpPr>
        <p:spPr>
          <a:xfrm>
            <a:off x="2840643" y="4088904"/>
            <a:ext cx="588357" cy="0"/>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2819448" y="6537176"/>
            <a:ext cx="571080" cy="0"/>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2806571" y="6897216"/>
            <a:ext cx="591293" cy="0"/>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2276872" y="8337376"/>
            <a:ext cx="536313" cy="0"/>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69" name="Group 68"/>
          <p:cNvGrpSpPr/>
          <p:nvPr/>
        </p:nvGrpSpPr>
        <p:grpSpPr>
          <a:xfrm>
            <a:off x="3404414" y="5385048"/>
            <a:ext cx="3336954" cy="1296144"/>
            <a:chOff x="3404414" y="5385048"/>
            <a:chExt cx="3199908" cy="1296144"/>
          </a:xfrm>
        </p:grpSpPr>
        <p:sp>
          <p:nvSpPr>
            <p:cNvPr id="38" name="Text Box 2"/>
            <p:cNvSpPr txBox="1">
              <a:spLocks noChangeArrowheads="1"/>
            </p:cNvSpPr>
            <p:nvPr/>
          </p:nvSpPr>
          <p:spPr bwMode="auto">
            <a:xfrm>
              <a:off x="3826485" y="5385048"/>
              <a:ext cx="2777837" cy="1296144"/>
            </a:xfrm>
            <a:prstGeom prst="rect">
              <a:avLst/>
            </a:prstGeom>
            <a:solidFill>
              <a:srgbClr val="FFFFFF"/>
            </a:solidFill>
            <a:ln w="38100">
              <a:solidFill>
                <a:srgbClr val="000000"/>
              </a:solidFill>
              <a:miter lim="800000"/>
              <a:headEnd/>
              <a:tailEnd/>
            </a:ln>
          </p:spPr>
          <p:txBody>
            <a:bodyPr rot="0" vert="horz" wrap="square" lIns="91440" tIns="45720" rIns="91440" bIns="45720" anchor="t" anchorCtr="0">
              <a:noAutofit/>
            </a:bodyPr>
            <a:lstStyle/>
            <a:p>
              <a:pPr>
                <a:spcAft>
                  <a:spcPts val="0"/>
                </a:spcAft>
              </a:pPr>
              <a:r>
                <a:rPr lang="en-GB" sz="1400" b="1" dirty="0" smtClean="0">
                  <a:latin typeface="Trebuchet MS" panose="020B0603020202020204" pitchFamily="34" charset="0"/>
                  <a:ea typeface="Calibri"/>
                  <a:cs typeface="Times New Roman"/>
                </a:rPr>
                <a:t>PRINCESS JOAN RUNS CARDIGAN</a:t>
              </a:r>
            </a:p>
            <a:p>
              <a:pPr>
                <a:spcAft>
                  <a:spcPts val="0"/>
                </a:spcAft>
              </a:pPr>
              <a:endParaRPr lang="en-GB" sz="1400" dirty="0">
                <a:effectLst/>
                <a:latin typeface="Trebuchet MS" panose="020B0603020202020204" pitchFamily="34" charset="0"/>
                <a:ea typeface="Calibri"/>
                <a:cs typeface="Times New Roman"/>
              </a:endParaRPr>
            </a:p>
            <a:p>
              <a:pPr>
                <a:spcAft>
                  <a:spcPts val="0"/>
                </a:spcAft>
              </a:pPr>
              <a:endParaRPr lang="en-GB" sz="1400" dirty="0" smtClean="0">
                <a:latin typeface="Trebuchet MS" panose="020B0603020202020204" pitchFamily="34" charset="0"/>
                <a:ea typeface="Calibri"/>
                <a:cs typeface="Times New Roman"/>
              </a:endParaRPr>
            </a:p>
            <a:p>
              <a:pPr>
                <a:spcAft>
                  <a:spcPts val="0"/>
                </a:spcAft>
              </a:pPr>
              <a:endParaRPr lang="en-GB" sz="1200" dirty="0" smtClean="0">
                <a:latin typeface="Trebuchet MS" panose="020B0603020202020204" pitchFamily="34" charset="0"/>
                <a:ea typeface="Calibri"/>
                <a:cs typeface="Times New Roman"/>
              </a:endParaRPr>
            </a:p>
            <a:p>
              <a:pPr>
                <a:spcAft>
                  <a:spcPts val="0"/>
                </a:spcAft>
              </a:pPr>
              <a:endParaRPr lang="en-GB" sz="1200" dirty="0" smtClean="0">
                <a:latin typeface="Trebuchet MS" panose="020B0603020202020204" pitchFamily="34" charset="0"/>
                <a:ea typeface="Calibri"/>
                <a:cs typeface="Times New Roman"/>
              </a:endParaRPr>
            </a:p>
            <a:p>
              <a:pPr>
                <a:spcAft>
                  <a:spcPts val="0"/>
                </a:spcAft>
              </a:pPr>
              <a:r>
                <a:rPr lang="en-GB" sz="1400" dirty="0" smtClean="0">
                  <a:effectLst/>
                  <a:latin typeface="Trebuchet MS" panose="020B0603020202020204" pitchFamily="34" charset="0"/>
                  <a:ea typeface="Calibri"/>
                  <a:cs typeface="Times New Roman"/>
                </a:rPr>
                <a:t>Draw Princess Joan.</a:t>
              </a:r>
              <a:endParaRPr lang="en-GB" sz="1400" dirty="0">
                <a:effectLst/>
                <a:latin typeface="Trebuchet MS" panose="020B0603020202020204" pitchFamily="34" charset="0"/>
                <a:ea typeface="Calibri"/>
                <a:cs typeface="Times New Roman"/>
              </a:endParaRPr>
            </a:p>
          </p:txBody>
        </p:sp>
        <p:sp>
          <p:nvSpPr>
            <p:cNvPr id="39" name="Text Box 2"/>
            <p:cNvSpPr txBox="1">
              <a:spLocks noChangeArrowheads="1"/>
            </p:cNvSpPr>
            <p:nvPr/>
          </p:nvSpPr>
          <p:spPr bwMode="auto">
            <a:xfrm>
              <a:off x="3404414" y="5385048"/>
              <a:ext cx="456634" cy="1296144"/>
            </a:xfrm>
            <a:prstGeom prst="rect">
              <a:avLst/>
            </a:prstGeom>
            <a:solidFill>
              <a:srgbClr val="FFFFFF"/>
            </a:solidFill>
            <a:ln w="38100">
              <a:solidFill>
                <a:srgbClr val="000000"/>
              </a:solidFill>
              <a:miter lim="800000"/>
              <a:headEnd/>
              <a:tailEnd/>
            </a:ln>
          </p:spPr>
          <p:txBody>
            <a:bodyPr rot="0" vert="vert270" wrap="square" lIns="91440" tIns="45720" rIns="91440" bIns="45720" anchor="t" anchorCtr="0">
              <a:noAutofit/>
            </a:bodyPr>
            <a:lstStyle/>
            <a:p>
              <a:pPr algn="ctr">
                <a:spcAft>
                  <a:spcPts val="0"/>
                </a:spcAft>
              </a:pPr>
              <a:r>
                <a:rPr lang="en-GB" sz="2000" b="1" dirty="0" smtClean="0">
                  <a:effectLst/>
                  <a:latin typeface="Trebuchet MS"/>
                  <a:ea typeface="Calibri"/>
                  <a:cs typeface="Times New Roman"/>
                </a:rPr>
                <a:t>1376</a:t>
              </a:r>
              <a:endParaRPr lang="en-GB" sz="1100" dirty="0">
                <a:effectLst/>
                <a:latin typeface="Calibri"/>
                <a:ea typeface="Calibri"/>
                <a:cs typeface="Times New Roman"/>
              </a:endParaRPr>
            </a:p>
          </p:txBody>
        </p:sp>
      </p:grpSp>
      <p:grpSp>
        <p:nvGrpSpPr>
          <p:cNvPr id="68" name="Group 67"/>
          <p:cNvGrpSpPr/>
          <p:nvPr/>
        </p:nvGrpSpPr>
        <p:grpSpPr>
          <a:xfrm>
            <a:off x="155389" y="3828469"/>
            <a:ext cx="2480496" cy="1556578"/>
            <a:chOff x="155389" y="4104445"/>
            <a:chExt cx="2480496" cy="1368153"/>
          </a:xfrm>
        </p:grpSpPr>
        <p:sp>
          <p:nvSpPr>
            <p:cNvPr id="40" name="Text Box 2"/>
            <p:cNvSpPr txBox="1">
              <a:spLocks noChangeArrowheads="1"/>
            </p:cNvSpPr>
            <p:nvPr/>
          </p:nvSpPr>
          <p:spPr bwMode="auto">
            <a:xfrm>
              <a:off x="548679" y="4104445"/>
              <a:ext cx="2087206" cy="1368152"/>
            </a:xfrm>
            <a:prstGeom prst="rect">
              <a:avLst/>
            </a:prstGeom>
            <a:solidFill>
              <a:srgbClr val="FFFFFF"/>
            </a:solidFill>
            <a:ln w="38100">
              <a:solidFill>
                <a:srgbClr val="000000"/>
              </a:solidFill>
              <a:miter lim="800000"/>
              <a:headEnd/>
              <a:tailEnd/>
            </a:ln>
          </p:spPr>
          <p:txBody>
            <a:bodyPr rot="0" vert="horz" wrap="square" lIns="91440" tIns="45720" rIns="91440" bIns="45720" anchor="t" anchorCtr="0">
              <a:noAutofit/>
            </a:bodyPr>
            <a:lstStyle/>
            <a:p>
              <a:pPr>
                <a:spcAft>
                  <a:spcPts val="0"/>
                </a:spcAft>
              </a:pPr>
              <a:r>
                <a:rPr lang="en-GB" sz="1400" b="1" dirty="0" smtClean="0">
                  <a:latin typeface="Trebuchet MS" panose="020B0603020202020204" pitchFamily="34" charset="0"/>
                  <a:ea typeface="Calibri"/>
                  <a:cs typeface="Times New Roman"/>
                </a:rPr>
                <a:t>THE CIVIL WAR</a:t>
              </a:r>
            </a:p>
            <a:p>
              <a:pPr>
                <a:spcAft>
                  <a:spcPts val="0"/>
                </a:spcAft>
              </a:pPr>
              <a:endParaRPr lang="en-GB" sz="1400" dirty="0">
                <a:effectLst/>
                <a:latin typeface="Trebuchet MS" panose="020B0603020202020204" pitchFamily="34" charset="0"/>
                <a:ea typeface="Calibri"/>
                <a:cs typeface="Times New Roman"/>
              </a:endParaRPr>
            </a:p>
            <a:p>
              <a:pPr>
                <a:spcAft>
                  <a:spcPts val="0"/>
                </a:spcAft>
              </a:pPr>
              <a:endParaRPr lang="en-GB" sz="1400" dirty="0" smtClean="0">
                <a:latin typeface="Trebuchet MS" panose="020B0603020202020204" pitchFamily="34" charset="0"/>
                <a:ea typeface="Calibri"/>
                <a:cs typeface="Times New Roman"/>
              </a:endParaRPr>
            </a:p>
            <a:p>
              <a:pPr>
                <a:spcAft>
                  <a:spcPts val="0"/>
                </a:spcAft>
              </a:pPr>
              <a:endParaRPr lang="en-GB" sz="1400" dirty="0" smtClean="0">
                <a:latin typeface="Trebuchet MS" panose="020B0603020202020204" pitchFamily="34" charset="0"/>
                <a:ea typeface="Calibri"/>
                <a:cs typeface="Times New Roman"/>
              </a:endParaRPr>
            </a:p>
            <a:p>
              <a:pPr>
                <a:spcAft>
                  <a:spcPts val="0"/>
                </a:spcAft>
              </a:pPr>
              <a:endParaRPr lang="en-GB" sz="1400" dirty="0" smtClean="0">
                <a:latin typeface="Trebuchet MS" panose="020B0603020202020204" pitchFamily="34" charset="0"/>
                <a:ea typeface="Calibri"/>
                <a:cs typeface="Times New Roman"/>
              </a:endParaRPr>
            </a:p>
            <a:p>
              <a:pPr>
                <a:spcAft>
                  <a:spcPts val="0"/>
                </a:spcAft>
              </a:pPr>
              <a:r>
                <a:rPr lang="en-GB" sz="1400" dirty="0" smtClean="0">
                  <a:effectLst/>
                  <a:latin typeface="Trebuchet MS" panose="020B0603020202020204" pitchFamily="34" charset="0"/>
                  <a:ea typeface="Calibri"/>
                  <a:cs typeface="Times New Roman"/>
                </a:rPr>
                <a:t>Draw the cannonball hitting the castle wall.</a:t>
              </a:r>
              <a:endParaRPr lang="en-GB" sz="1400" dirty="0">
                <a:effectLst/>
                <a:latin typeface="Trebuchet MS" panose="020B0603020202020204" pitchFamily="34" charset="0"/>
                <a:ea typeface="Calibri"/>
                <a:cs typeface="Times New Roman"/>
              </a:endParaRPr>
            </a:p>
          </p:txBody>
        </p:sp>
        <p:sp>
          <p:nvSpPr>
            <p:cNvPr id="41" name="Text Box 2"/>
            <p:cNvSpPr txBox="1">
              <a:spLocks noChangeArrowheads="1"/>
            </p:cNvSpPr>
            <p:nvPr/>
          </p:nvSpPr>
          <p:spPr bwMode="auto">
            <a:xfrm>
              <a:off x="155389" y="4104446"/>
              <a:ext cx="393291" cy="1368152"/>
            </a:xfrm>
            <a:prstGeom prst="rect">
              <a:avLst/>
            </a:prstGeom>
            <a:solidFill>
              <a:srgbClr val="FFFFFF"/>
            </a:solidFill>
            <a:ln w="38100">
              <a:solidFill>
                <a:srgbClr val="000000"/>
              </a:solidFill>
              <a:miter lim="800000"/>
              <a:headEnd/>
              <a:tailEnd/>
            </a:ln>
          </p:spPr>
          <p:txBody>
            <a:bodyPr rot="0" vert="vert270" wrap="square" lIns="91440" tIns="45720" rIns="91440" bIns="45720" anchor="t" anchorCtr="0">
              <a:noAutofit/>
            </a:bodyPr>
            <a:lstStyle/>
            <a:p>
              <a:pPr algn="ctr">
                <a:spcAft>
                  <a:spcPts val="0"/>
                </a:spcAft>
              </a:pPr>
              <a:r>
                <a:rPr lang="en-GB" sz="2000" b="1" dirty="0" smtClean="0">
                  <a:latin typeface="Trebuchet MS"/>
                  <a:ea typeface="Calibri"/>
                  <a:cs typeface="Times New Roman"/>
                </a:rPr>
                <a:t>1644</a:t>
              </a:r>
              <a:endParaRPr lang="en-GB" sz="1100" dirty="0">
                <a:effectLst/>
                <a:latin typeface="Calibri"/>
                <a:ea typeface="Calibri"/>
                <a:cs typeface="Times New Roman"/>
              </a:endParaRPr>
            </a:p>
          </p:txBody>
        </p:sp>
      </p:grpSp>
      <p:grpSp>
        <p:nvGrpSpPr>
          <p:cNvPr id="66" name="Group 65"/>
          <p:cNvGrpSpPr/>
          <p:nvPr/>
        </p:nvGrpSpPr>
        <p:grpSpPr>
          <a:xfrm>
            <a:off x="3404414" y="3728864"/>
            <a:ext cx="3336954" cy="1196538"/>
            <a:chOff x="3404414" y="2823305"/>
            <a:chExt cx="3098869" cy="1048628"/>
          </a:xfrm>
        </p:grpSpPr>
        <p:sp>
          <p:nvSpPr>
            <p:cNvPr id="42" name="Text Box 2"/>
            <p:cNvSpPr txBox="1">
              <a:spLocks noChangeArrowheads="1"/>
            </p:cNvSpPr>
            <p:nvPr/>
          </p:nvSpPr>
          <p:spPr bwMode="auto">
            <a:xfrm>
              <a:off x="3861048" y="2823306"/>
              <a:ext cx="2642235" cy="1048627"/>
            </a:xfrm>
            <a:prstGeom prst="rect">
              <a:avLst/>
            </a:prstGeom>
            <a:solidFill>
              <a:srgbClr val="FFFFFF"/>
            </a:solidFill>
            <a:ln w="38100">
              <a:solidFill>
                <a:srgbClr val="000000"/>
              </a:solidFill>
              <a:miter lim="800000"/>
              <a:headEnd/>
              <a:tailEnd/>
            </a:ln>
          </p:spPr>
          <p:txBody>
            <a:bodyPr rot="0" vert="horz" wrap="square" lIns="91440" tIns="45720" rIns="91440" bIns="45720" anchor="t" anchorCtr="0">
              <a:noAutofit/>
            </a:bodyPr>
            <a:lstStyle/>
            <a:p>
              <a:pPr>
                <a:spcAft>
                  <a:spcPts val="0"/>
                </a:spcAft>
              </a:pPr>
              <a:r>
                <a:rPr lang="en-GB" sz="1400" b="1" dirty="0" smtClean="0">
                  <a:latin typeface="Trebuchet MS" panose="020B0603020202020204" pitchFamily="34" charset="0"/>
                  <a:ea typeface="Calibri"/>
                  <a:cs typeface="Times New Roman"/>
                </a:rPr>
                <a:t>CASTLE GREEN HOUSE IS BUILT</a:t>
              </a:r>
            </a:p>
            <a:p>
              <a:pPr>
                <a:spcAft>
                  <a:spcPts val="0"/>
                </a:spcAft>
              </a:pPr>
              <a:endParaRPr lang="en-GB" sz="1400" dirty="0">
                <a:effectLst/>
                <a:latin typeface="Trebuchet MS" panose="020B0603020202020204" pitchFamily="34" charset="0"/>
                <a:ea typeface="Calibri"/>
                <a:cs typeface="Times New Roman"/>
              </a:endParaRPr>
            </a:p>
            <a:p>
              <a:pPr>
                <a:spcAft>
                  <a:spcPts val="0"/>
                </a:spcAft>
              </a:pPr>
              <a:endParaRPr lang="en-GB" sz="1400" dirty="0" smtClean="0">
                <a:latin typeface="Trebuchet MS" panose="020B0603020202020204" pitchFamily="34" charset="0"/>
                <a:ea typeface="Calibri"/>
                <a:cs typeface="Times New Roman"/>
              </a:endParaRPr>
            </a:p>
            <a:p>
              <a:pPr>
                <a:spcAft>
                  <a:spcPts val="0"/>
                </a:spcAft>
              </a:pPr>
              <a:endParaRPr lang="en-GB" sz="1400" dirty="0" smtClean="0">
                <a:latin typeface="Trebuchet MS" panose="020B0603020202020204" pitchFamily="34" charset="0"/>
                <a:ea typeface="Calibri"/>
                <a:cs typeface="Times New Roman"/>
              </a:endParaRPr>
            </a:p>
            <a:p>
              <a:pPr>
                <a:spcAft>
                  <a:spcPts val="0"/>
                </a:spcAft>
              </a:pPr>
              <a:r>
                <a:rPr lang="en-GB" sz="1400" dirty="0" smtClean="0">
                  <a:effectLst/>
                  <a:latin typeface="Trebuchet MS" panose="020B0603020202020204" pitchFamily="34" charset="0"/>
                  <a:ea typeface="Calibri"/>
                  <a:cs typeface="Times New Roman"/>
                </a:rPr>
                <a:t>Draw Castle Green House.</a:t>
              </a:r>
              <a:endParaRPr lang="en-GB" sz="1400" dirty="0">
                <a:effectLst/>
                <a:latin typeface="Trebuchet MS" panose="020B0603020202020204" pitchFamily="34" charset="0"/>
                <a:ea typeface="Calibri"/>
                <a:cs typeface="Times New Roman"/>
              </a:endParaRPr>
            </a:p>
          </p:txBody>
        </p:sp>
        <p:sp>
          <p:nvSpPr>
            <p:cNvPr id="43" name="Text Box 2"/>
            <p:cNvSpPr txBox="1">
              <a:spLocks noChangeArrowheads="1"/>
            </p:cNvSpPr>
            <p:nvPr/>
          </p:nvSpPr>
          <p:spPr bwMode="auto">
            <a:xfrm>
              <a:off x="3404414" y="2823305"/>
              <a:ext cx="456634" cy="1048628"/>
            </a:xfrm>
            <a:prstGeom prst="rect">
              <a:avLst/>
            </a:prstGeom>
            <a:solidFill>
              <a:srgbClr val="FFFFFF"/>
            </a:solidFill>
            <a:ln w="38100">
              <a:solidFill>
                <a:srgbClr val="000000"/>
              </a:solidFill>
              <a:miter lim="800000"/>
              <a:headEnd/>
              <a:tailEnd/>
            </a:ln>
          </p:spPr>
          <p:txBody>
            <a:bodyPr rot="0" vert="vert270" wrap="square" lIns="91440" tIns="45720" rIns="91440" bIns="45720" anchor="t" anchorCtr="0">
              <a:noAutofit/>
            </a:bodyPr>
            <a:lstStyle/>
            <a:p>
              <a:pPr algn="ctr">
                <a:spcAft>
                  <a:spcPts val="0"/>
                </a:spcAft>
              </a:pPr>
              <a:r>
                <a:rPr lang="en-GB" sz="2000" b="1" dirty="0" smtClean="0">
                  <a:latin typeface="Trebuchet MS"/>
                  <a:ea typeface="Calibri"/>
                  <a:cs typeface="Times New Roman"/>
                </a:rPr>
                <a:t>1808</a:t>
              </a:r>
              <a:endParaRPr lang="en-GB" sz="1100" dirty="0">
                <a:effectLst/>
                <a:latin typeface="Calibri"/>
                <a:ea typeface="Calibri"/>
                <a:cs typeface="Times New Roman"/>
              </a:endParaRPr>
            </a:p>
          </p:txBody>
        </p:sp>
      </p:grpSp>
      <p:grpSp>
        <p:nvGrpSpPr>
          <p:cNvPr id="85" name="Group 84"/>
          <p:cNvGrpSpPr/>
          <p:nvPr/>
        </p:nvGrpSpPr>
        <p:grpSpPr>
          <a:xfrm>
            <a:off x="3397444" y="2377052"/>
            <a:ext cx="3343924" cy="1135788"/>
            <a:chOff x="3404414" y="1856656"/>
            <a:chExt cx="3199908" cy="1135788"/>
          </a:xfrm>
        </p:grpSpPr>
        <p:sp>
          <p:nvSpPr>
            <p:cNvPr id="44" name="Text Box 2"/>
            <p:cNvSpPr txBox="1">
              <a:spLocks noChangeArrowheads="1"/>
            </p:cNvSpPr>
            <p:nvPr/>
          </p:nvSpPr>
          <p:spPr bwMode="auto">
            <a:xfrm>
              <a:off x="3815345" y="1856656"/>
              <a:ext cx="2788977" cy="1135788"/>
            </a:xfrm>
            <a:prstGeom prst="rect">
              <a:avLst/>
            </a:prstGeom>
            <a:solidFill>
              <a:srgbClr val="FFFFFF"/>
            </a:solidFill>
            <a:ln w="38100">
              <a:solidFill>
                <a:srgbClr val="000000"/>
              </a:solidFill>
              <a:miter lim="800000"/>
              <a:headEnd/>
              <a:tailEnd/>
            </a:ln>
          </p:spPr>
          <p:txBody>
            <a:bodyPr rot="0" vert="horz" wrap="square" lIns="91440" tIns="45720" rIns="91440" bIns="45720" anchor="t" anchorCtr="0">
              <a:noAutofit/>
            </a:bodyPr>
            <a:lstStyle/>
            <a:p>
              <a:pPr>
                <a:spcAft>
                  <a:spcPts val="0"/>
                </a:spcAft>
              </a:pPr>
              <a:r>
                <a:rPr lang="en-GB" sz="1400" b="1" dirty="0" smtClean="0">
                  <a:latin typeface="Trebuchet MS" panose="020B0603020202020204" pitchFamily="34" charset="0"/>
                  <a:ea typeface="Calibri"/>
                  <a:cs typeface="Times New Roman"/>
                </a:rPr>
                <a:t>WORLD WAR 2 PILLBOX IS BUILT</a:t>
              </a:r>
            </a:p>
            <a:p>
              <a:pPr>
                <a:spcAft>
                  <a:spcPts val="0"/>
                </a:spcAft>
              </a:pPr>
              <a:endParaRPr lang="en-GB" sz="1400" dirty="0">
                <a:effectLst/>
                <a:latin typeface="Trebuchet MS" panose="020B0603020202020204" pitchFamily="34" charset="0"/>
                <a:ea typeface="Calibri"/>
                <a:cs typeface="Times New Roman"/>
              </a:endParaRPr>
            </a:p>
            <a:p>
              <a:pPr>
                <a:spcAft>
                  <a:spcPts val="0"/>
                </a:spcAft>
              </a:pPr>
              <a:endParaRPr lang="en-GB" sz="1400" dirty="0" smtClean="0">
                <a:latin typeface="Trebuchet MS" panose="020B0603020202020204" pitchFamily="34" charset="0"/>
                <a:ea typeface="Calibri"/>
                <a:cs typeface="Times New Roman"/>
              </a:endParaRPr>
            </a:p>
            <a:p>
              <a:pPr>
                <a:spcAft>
                  <a:spcPts val="0"/>
                </a:spcAft>
              </a:pPr>
              <a:endParaRPr lang="en-GB" sz="1400" dirty="0" smtClean="0">
                <a:latin typeface="Trebuchet MS" panose="020B0603020202020204" pitchFamily="34" charset="0"/>
                <a:ea typeface="Calibri"/>
                <a:cs typeface="Times New Roman"/>
              </a:endParaRPr>
            </a:p>
            <a:p>
              <a:pPr>
                <a:spcAft>
                  <a:spcPts val="0"/>
                </a:spcAft>
              </a:pPr>
              <a:r>
                <a:rPr lang="en-GB" sz="1400" dirty="0" smtClean="0">
                  <a:effectLst/>
                  <a:latin typeface="Trebuchet MS" panose="020B0603020202020204" pitchFamily="34" charset="0"/>
                  <a:ea typeface="Calibri"/>
                  <a:cs typeface="Times New Roman"/>
                </a:rPr>
                <a:t>Draw the World War 2 Pillbox.</a:t>
              </a:r>
              <a:endParaRPr lang="en-GB" sz="1400" dirty="0">
                <a:effectLst/>
                <a:latin typeface="Trebuchet MS" panose="020B0603020202020204" pitchFamily="34" charset="0"/>
                <a:ea typeface="Calibri"/>
                <a:cs typeface="Times New Roman"/>
              </a:endParaRPr>
            </a:p>
          </p:txBody>
        </p:sp>
        <p:sp>
          <p:nvSpPr>
            <p:cNvPr id="45" name="Text Box 2"/>
            <p:cNvSpPr txBox="1">
              <a:spLocks noChangeArrowheads="1"/>
            </p:cNvSpPr>
            <p:nvPr/>
          </p:nvSpPr>
          <p:spPr bwMode="auto">
            <a:xfrm>
              <a:off x="3404414" y="1856656"/>
              <a:ext cx="456634" cy="1135787"/>
            </a:xfrm>
            <a:prstGeom prst="rect">
              <a:avLst/>
            </a:prstGeom>
            <a:solidFill>
              <a:srgbClr val="FFFFFF"/>
            </a:solidFill>
            <a:ln w="38100">
              <a:solidFill>
                <a:srgbClr val="000000"/>
              </a:solidFill>
              <a:miter lim="800000"/>
              <a:headEnd/>
              <a:tailEnd/>
            </a:ln>
          </p:spPr>
          <p:txBody>
            <a:bodyPr rot="0" vert="vert270" wrap="square" lIns="91440" tIns="45720" rIns="91440" bIns="45720" anchor="t" anchorCtr="0">
              <a:noAutofit/>
            </a:bodyPr>
            <a:lstStyle/>
            <a:p>
              <a:pPr algn="ctr">
                <a:spcAft>
                  <a:spcPts val="0"/>
                </a:spcAft>
              </a:pPr>
              <a:r>
                <a:rPr lang="en-GB" sz="2000" b="1" dirty="0" smtClean="0">
                  <a:latin typeface="Trebuchet MS"/>
                  <a:ea typeface="Calibri"/>
                  <a:cs typeface="Times New Roman"/>
                </a:rPr>
                <a:t>1940</a:t>
              </a:r>
              <a:endParaRPr lang="en-GB" sz="1100" dirty="0">
                <a:effectLst/>
                <a:latin typeface="Calibri"/>
                <a:ea typeface="Calibri"/>
                <a:cs typeface="Times New Roman"/>
              </a:endParaRPr>
            </a:p>
          </p:txBody>
        </p:sp>
      </p:grpSp>
      <p:cxnSp>
        <p:nvCxnSpPr>
          <p:cNvPr id="59" name="Straight Connector 58"/>
          <p:cNvCxnSpPr/>
          <p:nvPr/>
        </p:nvCxnSpPr>
        <p:spPr>
          <a:xfrm flipH="1">
            <a:off x="2402205" y="5141425"/>
            <a:ext cx="417595" cy="0"/>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72" name="Text Box 2"/>
          <p:cNvSpPr txBox="1">
            <a:spLocks noChangeArrowheads="1"/>
          </p:cNvSpPr>
          <p:nvPr/>
        </p:nvSpPr>
        <p:spPr bwMode="auto">
          <a:xfrm>
            <a:off x="2806571" y="8628583"/>
            <a:ext cx="3797751" cy="984885"/>
          </a:xfrm>
          <a:prstGeom prst="rect">
            <a:avLst/>
          </a:prstGeom>
          <a:solidFill>
            <a:schemeClr val="bg1"/>
          </a:solidFill>
          <a:ln w="38100">
            <a:solidFill>
              <a:srgbClr val="000000"/>
            </a:solidFill>
            <a:miter lim="800000"/>
            <a:headEnd/>
            <a:tailEnd/>
          </a:ln>
        </p:spPr>
        <p:txBody>
          <a:bodyPr rot="0" vert="horz" wrap="square" lIns="91440" tIns="45720" rIns="91440" bIns="45720" anchor="t" anchorCtr="0">
            <a:noAutofit/>
          </a:bodyPr>
          <a:lstStyle/>
          <a:p>
            <a:pPr>
              <a:spcAft>
                <a:spcPts val="0"/>
              </a:spcAft>
            </a:pPr>
            <a:endParaRPr lang="en-GB" sz="1100" dirty="0">
              <a:effectLst/>
              <a:latin typeface="Calibri"/>
              <a:ea typeface="Calibri"/>
              <a:cs typeface="Times New Roman"/>
            </a:endParaRPr>
          </a:p>
        </p:txBody>
      </p:sp>
      <p:cxnSp>
        <p:nvCxnSpPr>
          <p:cNvPr id="82" name="Straight Connector 81"/>
          <p:cNvCxnSpPr/>
          <p:nvPr/>
        </p:nvCxnSpPr>
        <p:spPr>
          <a:xfrm>
            <a:off x="2802171" y="3224808"/>
            <a:ext cx="588357" cy="0"/>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p:nvCxnSpPr>
        <p:spPr>
          <a:xfrm>
            <a:off x="2802171" y="1901065"/>
            <a:ext cx="24025" cy="1395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813185" y="2072680"/>
            <a:ext cx="588357" cy="0"/>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87" name="Group 86"/>
          <p:cNvGrpSpPr/>
          <p:nvPr/>
        </p:nvGrpSpPr>
        <p:grpSpPr>
          <a:xfrm>
            <a:off x="3404414" y="1451949"/>
            <a:ext cx="3336954" cy="764747"/>
            <a:chOff x="3404414" y="1856656"/>
            <a:chExt cx="3199908" cy="764747"/>
          </a:xfrm>
        </p:grpSpPr>
        <p:sp>
          <p:nvSpPr>
            <p:cNvPr id="88" name="Text Box 2"/>
            <p:cNvSpPr txBox="1">
              <a:spLocks noChangeArrowheads="1"/>
            </p:cNvSpPr>
            <p:nvPr/>
          </p:nvSpPr>
          <p:spPr bwMode="auto">
            <a:xfrm>
              <a:off x="3815345" y="1856656"/>
              <a:ext cx="2788977" cy="764747"/>
            </a:xfrm>
            <a:prstGeom prst="rect">
              <a:avLst/>
            </a:prstGeom>
            <a:solidFill>
              <a:srgbClr val="FFFFFF"/>
            </a:solidFill>
            <a:ln w="38100">
              <a:solidFill>
                <a:srgbClr val="000000"/>
              </a:solidFill>
              <a:miter lim="800000"/>
              <a:headEnd/>
              <a:tailEnd/>
            </a:ln>
          </p:spPr>
          <p:txBody>
            <a:bodyPr rot="0" vert="horz" wrap="square" lIns="91440" tIns="45720" rIns="91440" bIns="45720" anchor="t" anchorCtr="0">
              <a:noAutofit/>
            </a:bodyPr>
            <a:lstStyle/>
            <a:p>
              <a:pPr>
                <a:spcAft>
                  <a:spcPts val="0"/>
                </a:spcAft>
              </a:pPr>
              <a:endParaRPr lang="en-GB" sz="700" dirty="0" smtClean="0">
                <a:latin typeface="Trebuchet MS" panose="020B0603020202020204" pitchFamily="34" charset="0"/>
                <a:ea typeface="Calibri"/>
                <a:cs typeface="Times New Roman"/>
              </a:endParaRPr>
            </a:p>
            <a:p>
              <a:pPr>
                <a:spcAft>
                  <a:spcPts val="0"/>
                </a:spcAft>
              </a:pPr>
              <a:r>
                <a:rPr lang="en-GB" sz="1400" b="1" dirty="0" smtClean="0">
                  <a:latin typeface="Trebuchet MS" panose="020B0603020202020204" pitchFamily="34" charset="0"/>
                  <a:ea typeface="Calibri"/>
                  <a:cs typeface="Times New Roman"/>
                </a:rPr>
                <a:t>CEREDIGION COUNCIL BUY CARDIGAN CASTLE</a:t>
              </a:r>
              <a:endParaRPr lang="en-GB" sz="1400" b="1" dirty="0">
                <a:effectLst/>
                <a:latin typeface="Trebuchet MS" panose="020B0603020202020204" pitchFamily="34" charset="0"/>
                <a:ea typeface="Calibri"/>
                <a:cs typeface="Times New Roman"/>
              </a:endParaRPr>
            </a:p>
          </p:txBody>
        </p:sp>
        <p:sp>
          <p:nvSpPr>
            <p:cNvPr id="89" name="Text Box 2"/>
            <p:cNvSpPr txBox="1">
              <a:spLocks noChangeArrowheads="1"/>
            </p:cNvSpPr>
            <p:nvPr/>
          </p:nvSpPr>
          <p:spPr bwMode="auto">
            <a:xfrm>
              <a:off x="3404414" y="1856656"/>
              <a:ext cx="456634" cy="764747"/>
            </a:xfrm>
            <a:prstGeom prst="rect">
              <a:avLst/>
            </a:prstGeom>
            <a:solidFill>
              <a:srgbClr val="FFFFFF"/>
            </a:solidFill>
            <a:ln w="38100">
              <a:solidFill>
                <a:srgbClr val="000000"/>
              </a:solidFill>
              <a:miter lim="800000"/>
              <a:headEnd/>
              <a:tailEnd/>
            </a:ln>
          </p:spPr>
          <p:txBody>
            <a:bodyPr rot="0" vert="vert270" wrap="square" lIns="91440" tIns="45720" rIns="91440" bIns="45720" anchor="t" anchorCtr="0">
              <a:noAutofit/>
            </a:bodyPr>
            <a:lstStyle/>
            <a:p>
              <a:pPr algn="ctr">
                <a:spcAft>
                  <a:spcPts val="0"/>
                </a:spcAft>
              </a:pPr>
              <a:r>
                <a:rPr lang="en-GB" sz="2000" b="1" dirty="0" smtClean="0">
                  <a:latin typeface="Trebuchet MS"/>
                  <a:ea typeface="Calibri"/>
                  <a:cs typeface="Times New Roman"/>
                </a:rPr>
                <a:t>2003</a:t>
              </a:r>
              <a:endParaRPr lang="en-GB" sz="1100" dirty="0">
                <a:effectLst/>
                <a:latin typeface="Calibri"/>
                <a:ea typeface="Calibri"/>
                <a:cs typeface="Times New Roman"/>
              </a:endParaRPr>
            </a:p>
          </p:txBody>
        </p:sp>
      </p:grpSp>
      <p:pic>
        <p:nvPicPr>
          <p:cNvPr id="46" name="Picture 1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560"/>
          <a:stretch/>
        </p:blipFill>
        <p:spPr bwMode="auto">
          <a:xfrm>
            <a:off x="5750639" y="8483380"/>
            <a:ext cx="1062737" cy="1294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47670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7" y="-3245830"/>
            <a:ext cx="408626"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284713" y="1064568"/>
            <a:ext cx="6384647" cy="7704856"/>
            <a:chOff x="1556792" y="346321"/>
            <a:chExt cx="5040559" cy="5686799"/>
          </a:xfrm>
        </p:grpSpPr>
        <p:pic>
          <p:nvPicPr>
            <p:cNvPr id="25" name="Picture 24"/>
            <p:cNvPicPr/>
            <p:nvPr/>
          </p:nvPicPr>
          <p:blipFill rotWithShape="1">
            <a:blip r:embed="rId3" cstate="print">
              <a:extLst>
                <a:ext uri="{28A0092B-C50C-407E-A947-70E740481C1C}">
                  <a14:useLocalDpi xmlns:a14="http://schemas.microsoft.com/office/drawing/2010/main"/>
                </a:ext>
              </a:extLst>
            </a:blip>
            <a:srcRect/>
            <a:stretch/>
          </p:blipFill>
          <p:spPr bwMode="auto">
            <a:xfrm>
              <a:off x="1556792" y="346321"/>
              <a:ext cx="5040559" cy="5686799"/>
            </a:xfrm>
            <a:prstGeom prst="rect">
              <a:avLst/>
            </a:prstGeom>
            <a:ln>
              <a:noFill/>
            </a:ln>
            <a:extLst>
              <a:ext uri="{53640926-AAD7-44D8-BBD7-CCE9431645EC}">
                <a14:shadowObscured xmlns:a14="http://schemas.microsoft.com/office/drawing/2010/main"/>
              </a:ext>
            </a:extLst>
          </p:spPr>
        </p:pic>
        <p:pic>
          <p:nvPicPr>
            <p:cNvPr id="26"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166"/>
            <a:stretch/>
          </p:blipFill>
          <p:spPr bwMode="auto">
            <a:xfrm>
              <a:off x="1700807" y="443599"/>
              <a:ext cx="4752528" cy="537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6" y="6267096"/>
            <a:ext cx="408626"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camun\Documents\Claire's Files\Cardigan Castle Project\Cardigan-Castle-Logo.png"/>
          <p:cNvPicPr/>
          <p:nvPr/>
        </p:nvPicPr>
        <p:blipFill>
          <a:blip r:embed="rId5" cstate="print">
            <a:extLst>
              <a:ext uri="{28A0092B-C50C-407E-A947-70E740481C1C}">
                <a14:useLocalDpi xmlns:a14="http://schemas.microsoft.com/office/drawing/2010/main"/>
              </a:ext>
            </a:extLst>
          </a:blip>
          <a:srcRect/>
          <a:stretch>
            <a:fillRect/>
          </a:stretch>
        </p:blipFill>
        <p:spPr bwMode="auto">
          <a:xfrm>
            <a:off x="212705" y="7977336"/>
            <a:ext cx="1416095" cy="1724517"/>
          </a:xfrm>
          <a:prstGeom prst="rect">
            <a:avLst/>
          </a:prstGeom>
          <a:noFill/>
          <a:ln>
            <a:noFill/>
          </a:ln>
        </p:spPr>
      </p:pic>
    </p:spTree>
    <p:extLst>
      <p:ext uri="{BB962C8B-B14F-4D97-AF65-F5344CB8AC3E}">
        <p14:creationId xmlns:p14="http://schemas.microsoft.com/office/powerpoint/2010/main" val="39183052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6" y="6267096"/>
            <a:ext cx="408626"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28272" y="313196"/>
            <a:ext cx="6462496" cy="7807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7" y="-3245830"/>
            <a:ext cx="408626" cy="6869182"/>
          </a:xfrm>
          <a:prstGeom prst="rect">
            <a:avLst/>
          </a:prstGeom>
          <a:blipFill>
            <a:blip r:embed="rId4"/>
            <a:tile tx="0" ty="0" sx="100000" sy="100000" flip="none" algn="tl"/>
          </a:blipFill>
          <a:ln>
            <a:noFill/>
          </a:ln>
          <a:effectLst/>
          <a:extLst/>
        </p:spPr>
      </p:pic>
      <p:sp>
        <p:nvSpPr>
          <p:cNvPr id="22" name="Text Box 2"/>
          <p:cNvSpPr txBox="1">
            <a:spLocks noChangeArrowheads="1"/>
          </p:cNvSpPr>
          <p:nvPr/>
        </p:nvSpPr>
        <p:spPr bwMode="auto">
          <a:xfrm>
            <a:off x="203602" y="8120418"/>
            <a:ext cx="6487166" cy="1225070"/>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200" b="1" dirty="0">
                <a:latin typeface="Trebuchet MS" panose="020B0603020202020204" pitchFamily="34" charset="0"/>
                <a:ea typeface="Calibri"/>
                <a:cs typeface="Times New Roman"/>
              </a:rPr>
              <a:t>Creative Development</a:t>
            </a:r>
          </a:p>
          <a:p>
            <a:pPr>
              <a:spcAft>
                <a:spcPts val="0"/>
              </a:spcAft>
            </a:pPr>
            <a:r>
              <a:rPr lang="en-GB" sz="1200" dirty="0">
                <a:latin typeface="Trebuchet MS" panose="020B0603020202020204" pitchFamily="34" charset="0"/>
                <a:ea typeface="Calibri"/>
                <a:cs typeface="Times New Roman"/>
              </a:rPr>
              <a:t>Explore &amp; experiment with a variety of techniques &amp; materials. </a:t>
            </a:r>
          </a:p>
          <a:p>
            <a:pPr>
              <a:spcAft>
                <a:spcPts val="0"/>
              </a:spcAft>
            </a:pPr>
            <a:endParaRPr lang="en-GB" sz="1200" dirty="0" smtClean="0">
              <a:latin typeface="Trebuchet MS" panose="020B0603020202020204" pitchFamily="34" charset="0"/>
              <a:ea typeface="Calibri"/>
              <a:cs typeface="Times New Roman"/>
            </a:endParaRPr>
          </a:p>
          <a:p>
            <a:pPr>
              <a:spcAft>
                <a:spcPts val="0"/>
              </a:spcAft>
            </a:pPr>
            <a:r>
              <a:rPr lang="en-GB" sz="1200" dirty="0" smtClean="0">
                <a:latin typeface="Trebuchet MS" panose="020B0603020202020204" pitchFamily="34" charset="0"/>
                <a:ea typeface="Calibri"/>
                <a:cs typeface="Times New Roman"/>
              </a:rPr>
              <a:t>Lord Rhys held the first Eisteddfod at Cardigan Castle in 1176. This is a chair made for Cardigan Castle to commemorate the first Eisteddfod. Add colour to the Eisteddfod Chair using different materials and see if you can spot the different animals. </a:t>
            </a:r>
            <a:endParaRPr lang="en-GB" sz="1200" dirty="0">
              <a:latin typeface="Trebuchet MS" panose="020B0603020202020204" pitchFamily="34" charset="0"/>
              <a:ea typeface="Calibri"/>
              <a:cs typeface="Times New Roman"/>
            </a:endParaRPr>
          </a:p>
        </p:txBody>
      </p:sp>
    </p:spTree>
    <p:extLst>
      <p:ext uri="{BB962C8B-B14F-4D97-AF65-F5344CB8AC3E}">
        <p14:creationId xmlns:p14="http://schemas.microsoft.com/office/powerpoint/2010/main" val="16438162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7" y="-3245830"/>
            <a:ext cx="408626"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6" y="6267096"/>
            <a:ext cx="408626"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camun\Documents\Claire's Files\Cardigan Castle Project\Cardigan-Castle-Logo.png"/>
          <p:cNvPicPr/>
          <p:nvPr/>
        </p:nvPicPr>
        <p:blipFill>
          <a:blip r:embed="rId3" cstate="print">
            <a:extLst>
              <a:ext uri="{28A0092B-C50C-407E-A947-70E740481C1C}">
                <a14:useLocalDpi xmlns:a14="http://schemas.microsoft.com/office/drawing/2010/main"/>
              </a:ext>
            </a:extLst>
          </a:blip>
          <a:srcRect/>
          <a:stretch>
            <a:fillRect/>
          </a:stretch>
        </p:blipFill>
        <p:spPr bwMode="auto">
          <a:xfrm>
            <a:off x="212705" y="8049344"/>
            <a:ext cx="1416095" cy="1652509"/>
          </a:xfrm>
          <a:prstGeom prst="rect">
            <a:avLst/>
          </a:prstGeom>
          <a:noFill/>
          <a:ln>
            <a:noFill/>
          </a:ln>
        </p:spPr>
      </p:pic>
      <p:sp>
        <p:nvSpPr>
          <p:cNvPr id="21" name="Text Box 2"/>
          <p:cNvSpPr txBox="1">
            <a:spLocks noChangeArrowheads="1"/>
          </p:cNvSpPr>
          <p:nvPr/>
        </p:nvSpPr>
        <p:spPr bwMode="auto">
          <a:xfrm>
            <a:off x="210918" y="597968"/>
            <a:ext cx="6458441" cy="797235"/>
          </a:xfrm>
          <a:prstGeom prst="rect">
            <a:avLst/>
          </a:prstGeom>
          <a:solidFill>
            <a:srgbClr val="FFFFFF"/>
          </a:solidFill>
          <a:ln w="9525">
            <a:solidFill>
              <a:schemeClr val="bg1">
                <a:lumMod val="85000"/>
              </a:schemeClr>
            </a:solidFill>
            <a:miter lim="800000"/>
            <a:headEnd/>
            <a:tailEnd/>
          </a:ln>
        </p:spPr>
        <p:txBody>
          <a:bodyPr rot="0" vert="horz" wrap="square" lIns="91440" tIns="45720" rIns="91440" bIns="45720" anchor="t" anchorCtr="0">
            <a:noAutofit/>
          </a:bodyPr>
          <a:lstStyle/>
          <a:p>
            <a:pPr algn="ctr">
              <a:spcAft>
                <a:spcPts val="0"/>
              </a:spcAft>
            </a:pP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3000" dirty="0" smtClean="0">
                <a:ln w="9525" cap="rnd" cmpd="sng" algn="ctr">
                  <a:solidFill>
                    <a:srgbClr val="D9D9D9"/>
                  </a:solidFill>
                  <a:prstDash val="solid"/>
                  <a:bevel/>
                </a:ln>
                <a:latin typeface="Trebuchet MS"/>
                <a:ea typeface="Calibri"/>
                <a:cs typeface="Times New Roman"/>
              </a:rPr>
              <a:t>The War Between Two Sides</a:t>
            </a:r>
            <a:endParaRPr lang="en-GB" sz="3000" dirty="0">
              <a:effectLst/>
              <a:latin typeface="Calibri"/>
              <a:ea typeface="Calibri"/>
              <a:cs typeface="Times New Roman"/>
            </a:endParaRPr>
          </a:p>
          <a:p>
            <a:pPr algn="ctr">
              <a:spcAft>
                <a:spcPts val="0"/>
              </a:spcAft>
            </a:pP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p:txBody>
      </p:sp>
      <p:sp>
        <p:nvSpPr>
          <p:cNvPr id="22" name="Text Box 2"/>
          <p:cNvSpPr txBox="1">
            <a:spLocks noChangeArrowheads="1"/>
          </p:cNvSpPr>
          <p:nvPr/>
        </p:nvSpPr>
        <p:spPr bwMode="auto">
          <a:xfrm>
            <a:off x="1816563" y="8049344"/>
            <a:ext cx="4852795" cy="1224136"/>
          </a:xfrm>
          <a:prstGeom prst="rect">
            <a:avLst/>
          </a:prstGeom>
          <a:noFill/>
          <a:ln w="12700">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400" dirty="0" smtClean="0">
                <a:latin typeface="Trebuchet MS" panose="020B0603020202020204" pitchFamily="34" charset="0"/>
                <a:ea typeface="Calibri"/>
                <a:cs typeface="Times New Roman"/>
              </a:rPr>
              <a:t>The above story is to be used on your visit to Cardigan Castle whilst at Stop 3. It is based on real-life accounts from soldiers who fought here during the Civil War from 1644-1645. Tell the story to your group and see if you can spot the damage made by the cannon to the Southeast Tower.</a:t>
            </a:r>
          </a:p>
        </p:txBody>
      </p:sp>
      <p:sp>
        <p:nvSpPr>
          <p:cNvPr id="23" name="Text Box 2"/>
          <p:cNvSpPr txBox="1">
            <a:spLocks noChangeArrowheads="1"/>
          </p:cNvSpPr>
          <p:nvPr/>
        </p:nvSpPr>
        <p:spPr bwMode="auto">
          <a:xfrm>
            <a:off x="212705" y="1640632"/>
            <a:ext cx="6456653" cy="6192688"/>
          </a:xfrm>
          <a:prstGeom prst="rect">
            <a:avLst/>
          </a:prstGeom>
          <a:noFill/>
          <a:ln w="12700">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200" dirty="0" smtClean="0">
                <a:latin typeface="Trebuchet MS" panose="020B0603020202020204" pitchFamily="34" charset="0"/>
                <a:ea typeface="Calibri"/>
                <a:cs typeface="Times New Roman"/>
              </a:rPr>
              <a:t>It was June 1644, and Colonel John Gerrard stood across the river at his prize - Cardigan Castle. In front of him were hundreds of soldiers clad in armour and sweat celebrating a great victory against their enemy, the Parliamentarians. They did not support the King and were fighting for Parliament to rule the country instead. Colonel John Gerrard and his soldiers wanted something different. They were part of the Royalists, who believed the King was the rightful ruler of the land. It was a glorious victory with the castle standing tall on the hill above the River </a:t>
            </a:r>
            <a:r>
              <a:rPr lang="en-GB" sz="1200" dirty="0" err="1" smtClean="0">
                <a:latin typeface="Trebuchet MS" panose="020B0603020202020204" pitchFamily="34" charset="0"/>
                <a:ea typeface="Calibri"/>
                <a:cs typeface="Times New Roman"/>
              </a:rPr>
              <a:t>Teifi</a:t>
            </a:r>
            <a:r>
              <a:rPr lang="en-GB" sz="1200" dirty="0" smtClean="0">
                <a:latin typeface="Trebuchet MS" panose="020B0603020202020204" pitchFamily="34" charset="0"/>
                <a:ea typeface="Calibri"/>
                <a:cs typeface="Times New Roman"/>
              </a:rPr>
              <a:t>. </a:t>
            </a:r>
          </a:p>
          <a:p>
            <a:pPr>
              <a:spcAft>
                <a:spcPts val="0"/>
              </a:spcAft>
            </a:pPr>
            <a:endParaRPr lang="en-GB" sz="1200" dirty="0">
              <a:latin typeface="Trebuchet MS" panose="020B0603020202020204" pitchFamily="34" charset="0"/>
              <a:ea typeface="Calibri"/>
              <a:cs typeface="Times New Roman"/>
            </a:endParaRPr>
          </a:p>
          <a:p>
            <a:pPr>
              <a:spcAft>
                <a:spcPts val="0"/>
              </a:spcAft>
            </a:pPr>
            <a:r>
              <a:rPr lang="en-GB" sz="1200" dirty="0" smtClean="0">
                <a:latin typeface="Trebuchet MS" panose="020B0603020202020204" pitchFamily="34" charset="0"/>
                <a:ea typeface="Calibri"/>
                <a:cs typeface="Times New Roman"/>
              </a:rPr>
              <a:t>The following morning, Colonel John Gerrard and his men set about strengthening the castle defences. Together they built a large hill within the castle yard to allow the cannons to fire over the walls and across the river.  It was hard work, and every so often, the soldiers saw men moving </a:t>
            </a:r>
            <a:r>
              <a:rPr lang="en-GB" sz="1200" dirty="0">
                <a:latin typeface="Trebuchet MS" panose="020B0603020202020204" pitchFamily="34" charset="0"/>
                <a:ea typeface="Calibri"/>
                <a:cs typeface="Times New Roman"/>
              </a:rPr>
              <a:t>the two hundred enemy soldiers captured </a:t>
            </a:r>
            <a:r>
              <a:rPr lang="en-GB" sz="1200" dirty="0" smtClean="0">
                <a:latin typeface="Trebuchet MS" panose="020B0603020202020204" pitchFamily="34" charset="0"/>
                <a:ea typeface="Calibri"/>
                <a:cs typeface="Times New Roman"/>
              </a:rPr>
              <a:t>across the yard to </a:t>
            </a:r>
            <a:r>
              <a:rPr lang="en-GB" sz="1200" dirty="0">
                <a:latin typeface="Trebuchet MS" panose="020B0603020202020204" pitchFamily="34" charset="0"/>
                <a:ea typeface="Calibri"/>
                <a:cs typeface="Times New Roman"/>
              </a:rPr>
              <a:t>the prison cells below ground. </a:t>
            </a:r>
            <a:endParaRPr lang="en-GB" sz="1200" dirty="0" smtClean="0">
              <a:latin typeface="Trebuchet MS" panose="020B0603020202020204" pitchFamily="34" charset="0"/>
              <a:ea typeface="Calibri"/>
              <a:cs typeface="Times New Roman"/>
            </a:endParaRPr>
          </a:p>
          <a:p>
            <a:pPr>
              <a:spcAft>
                <a:spcPts val="0"/>
              </a:spcAft>
            </a:pPr>
            <a:endParaRPr lang="en-GB" sz="1200" dirty="0">
              <a:latin typeface="Trebuchet MS" panose="020B0603020202020204" pitchFamily="34" charset="0"/>
              <a:ea typeface="Calibri"/>
              <a:cs typeface="Times New Roman"/>
            </a:endParaRPr>
          </a:p>
          <a:p>
            <a:pPr>
              <a:spcAft>
                <a:spcPts val="0"/>
              </a:spcAft>
            </a:pPr>
            <a:r>
              <a:rPr lang="en-GB" sz="1200" dirty="0" smtClean="0">
                <a:latin typeface="Trebuchet MS" panose="020B0603020202020204" pitchFamily="34" charset="0"/>
                <a:ea typeface="Calibri"/>
                <a:cs typeface="Times New Roman"/>
              </a:rPr>
              <a:t>Peace did not last long. In the depths of winter, enemy soldiers led by General </a:t>
            </a:r>
            <a:r>
              <a:rPr lang="en-GB" sz="1200" dirty="0" err="1" smtClean="0">
                <a:latin typeface="Trebuchet MS" panose="020B0603020202020204" pitchFamily="34" charset="0"/>
                <a:ea typeface="Calibri"/>
                <a:cs typeface="Times New Roman"/>
              </a:rPr>
              <a:t>Laugharne</a:t>
            </a:r>
            <a:r>
              <a:rPr lang="en-GB" sz="1200" dirty="0" smtClean="0">
                <a:latin typeface="Trebuchet MS" panose="020B0603020202020204" pitchFamily="34" charset="0"/>
                <a:ea typeface="Calibri"/>
                <a:cs typeface="Times New Roman"/>
              </a:rPr>
              <a:t> returned to capture Cardigan Castle, and make it theirs once more. The town surrendered and the enemy attacked the castle</a:t>
            </a:r>
            <a:r>
              <a:rPr lang="en-GB" sz="1200" dirty="0">
                <a:latin typeface="Trebuchet MS" panose="020B0603020202020204" pitchFamily="34" charset="0"/>
                <a:ea typeface="Calibri"/>
                <a:cs typeface="Times New Roman"/>
              </a:rPr>
              <a:t>. For two </a:t>
            </a:r>
            <a:r>
              <a:rPr lang="en-GB" sz="1200" dirty="0" smtClean="0">
                <a:latin typeface="Trebuchet MS" panose="020B0603020202020204" pitchFamily="34" charset="0"/>
                <a:ea typeface="Calibri"/>
                <a:cs typeface="Times New Roman"/>
              </a:rPr>
              <a:t>long weeks</a:t>
            </a:r>
            <a:r>
              <a:rPr lang="en-GB" sz="1200" dirty="0">
                <a:latin typeface="Trebuchet MS" panose="020B0603020202020204" pitchFamily="34" charset="0"/>
                <a:ea typeface="Calibri"/>
                <a:cs typeface="Times New Roman"/>
              </a:rPr>
              <a:t>, cannon fire bombarded the castle </a:t>
            </a:r>
            <a:r>
              <a:rPr lang="en-GB" sz="1200" dirty="0" smtClean="0">
                <a:latin typeface="Trebuchet MS" panose="020B0603020202020204" pitchFamily="34" charset="0"/>
                <a:ea typeface="Calibri"/>
                <a:cs typeface="Times New Roman"/>
              </a:rPr>
              <a:t>walls, and the soldiers fighting within the castle walls eventually came out into </a:t>
            </a:r>
            <a:r>
              <a:rPr lang="en-GB" sz="1200" dirty="0">
                <a:latin typeface="Trebuchet MS" panose="020B0603020202020204" pitchFamily="34" charset="0"/>
                <a:ea typeface="Calibri"/>
                <a:cs typeface="Times New Roman"/>
              </a:rPr>
              <a:t>the open where </a:t>
            </a:r>
            <a:r>
              <a:rPr lang="en-GB" sz="1200" dirty="0" smtClean="0">
                <a:latin typeface="Trebuchet MS" panose="020B0603020202020204" pitchFamily="34" charset="0"/>
                <a:ea typeface="Calibri"/>
                <a:cs typeface="Times New Roman"/>
              </a:rPr>
              <a:t>they were captured. The Parliamentarians stormed the castle to claim what had once been theirs.</a:t>
            </a:r>
          </a:p>
          <a:p>
            <a:pPr>
              <a:spcAft>
                <a:spcPts val="0"/>
              </a:spcAft>
            </a:pPr>
            <a:endParaRPr lang="en-GB" sz="1200" dirty="0">
              <a:latin typeface="Trebuchet MS" panose="020B0603020202020204" pitchFamily="34" charset="0"/>
              <a:ea typeface="Calibri"/>
              <a:cs typeface="Times New Roman"/>
            </a:endParaRPr>
          </a:p>
          <a:p>
            <a:r>
              <a:rPr lang="en-GB" sz="1200" dirty="0" smtClean="0">
                <a:latin typeface="Trebuchet MS" panose="020B0603020202020204" pitchFamily="34" charset="0"/>
                <a:ea typeface="Calibri"/>
                <a:cs typeface="Times New Roman"/>
              </a:rPr>
              <a:t>Colonel John Gerrard and his men retreated, only to </a:t>
            </a:r>
            <a:r>
              <a:rPr lang="en-GB" sz="1200" dirty="0">
                <a:latin typeface="Trebuchet MS" panose="020B0603020202020204" pitchFamily="34" charset="0"/>
                <a:ea typeface="Calibri"/>
                <a:cs typeface="Times New Roman"/>
              </a:rPr>
              <a:t>return soon </a:t>
            </a:r>
            <a:r>
              <a:rPr lang="en-GB" sz="1200" dirty="0" smtClean="0">
                <a:latin typeface="Trebuchet MS" panose="020B0603020202020204" pitchFamily="34" charset="0"/>
                <a:ea typeface="Calibri"/>
                <a:cs typeface="Times New Roman"/>
              </a:rPr>
              <a:t>afterwards with a large army, and take their revenge. Cardigan town was once more taken, and the castle attacked. The Colonel’s men fought hard to weaken the enemy. They </a:t>
            </a:r>
            <a:r>
              <a:rPr lang="en-GB" sz="1200" dirty="0">
                <a:latin typeface="Trebuchet MS" panose="020B0603020202020204" pitchFamily="34" charset="0"/>
                <a:ea typeface="Calibri"/>
                <a:cs typeface="Times New Roman"/>
              </a:rPr>
              <a:t>destroyed Cardigan Bridge and attacked supply </a:t>
            </a:r>
            <a:r>
              <a:rPr lang="en-GB" sz="1200" dirty="0" smtClean="0">
                <a:latin typeface="Trebuchet MS" panose="020B0603020202020204" pitchFamily="34" charset="0"/>
                <a:ea typeface="Calibri"/>
                <a:cs typeface="Times New Roman"/>
              </a:rPr>
              <a:t>boats</a:t>
            </a:r>
            <a:r>
              <a:rPr lang="en-GB" sz="1200" dirty="0">
                <a:latin typeface="Trebuchet MS" panose="020B0603020202020204" pitchFamily="34" charset="0"/>
                <a:ea typeface="Calibri"/>
                <a:cs typeface="Times New Roman"/>
              </a:rPr>
              <a:t> </a:t>
            </a:r>
            <a:r>
              <a:rPr lang="en-GB" sz="1200" dirty="0" smtClean="0">
                <a:latin typeface="Trebuchet MS" panose="020B0603020202020204" pitchFamily="34" charset="0"/>
                <a:ea typeface="Calibri"/>
                <a:cs typeface="Times New Roman"/>
              </a:rPr>
              <a:t>to stop food supplies from reaching the castle, but the enemy held their positions. It was not long before more enemy soldiers came to help the Parliamentarians stuck inside Cardigan Castle. The men who came saw the broken bridge, and yet did not fear, as they crossed the river using pieces of wood they found nearby. Soon, the enemy forced Colonel John Gerrard and his army away from the castle one more time. General </a:t>
            </a:r>
            <a:r>
              <a:rPr lang="en-GB" sz="1200" dirty="0" err="1" smtClean="0">
                <a:latin typeface="Trebuchet MS" panose="020B0603020202020204" pitchFamily="34" charset="0"/>
                <a:ea typeface="Calibri"/>
                <a:cs typeface="Times New Roman"/>
              </a:rPr>
              <a:t>Langharne</a:t>
            </a:r>
            <a:r>
              <a:rPr lang="en-GB" sz="1200" dirty="0" smtClean="0">
                <a:latin typeface="Trebuchet MS" panose="020B0603020202020204" pitchFamily="34" charset="0"/>
                <a:ea typeface="Calibri"/>
                <a:cs typeface="Times New Roman"/>
              </a:rPr>
              <a:t> had succeeded in defending Cardigan Castle. Yet, just months later his forces finally fell when Colonel </a:t>
            </a:r>
            <a:r>
              <a:rPr lang="en-GB" sz="1200" dirty="0">
                <a:latin typeface="Trebuchet MS" panose="020B0603020202020204" pitchFamily="34" charset="0"/>
                <a:ea typeface="Calibri"/>
                <a:cs typeface="Times New Roman"/>
              </a:rPr>
              <a:t>John Gerrard </a:t>
            </a:r>
            <a:r>
              <a:rPr lang="en-GB" sz="1200" dirty="0" smtClean="0">
                <a:latin typeface="Trebuchet MS" panose="020B0603020202020204" pitchFamily="34" charset="0"/>
                <a:ea typeface="Calibri"/>
                <a:cs typeface="Times New Roman"/>
              </a:rPr>
              <a:t>attacked again in May 1645. This time, the castle buildings were set on fire, and all that remained when the flames died down were just empty stone ruins. </a:t>
            </a:r>
          </a:p>
        </p:txBody>
      </p:sp>
    </p:spTree>
    <p:extLst>
      <p:ext uri="{BB962C8B-B14F-4D97-AF65-F5344CB8AC3E}">
        <p14:creationId xmlns:p14="http://schemas.microsoft.com/office/powerpoint/2010/main" val="26804110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7896" y="344488"/>
            <a:ext cx="1419582" cy="9201125"/>
            <a:chOff x="257896" y="416496"/>
            <a:chExt cx="1419582" cy="9001000"/>
          </a:xfrm>
        </p:grpSpPr>
        <p:pic>
          <p:nvPicPr>
            <p:cNvPr id="1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7896" y="5169023"/>
              <a:ext cx="1419582" cy="42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7896" y="1738715"/>
              <a:ext cx="1419582" cy="3430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57896" y="416496"/>
              <a:ext cx="1419582" cy="146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Picture 2" descr="C:\Users\camun\Documents\Claire's Files\Cardigan Castle Project\Cardigan-Castle-Logo.png"/>
          <p:cNvPicPr/>
          <p:nvPr/>
        </p:nvPicPr>
        <p:blipFill>
          <a:blip r:embed="rId5" cstate="print">
            <a:extLst>
              <a:ext uri="{28A0092B-C50C-407E-A947-70E740481C1C}">
                <a14:useLocalDpi xmlns:a14="http://schemas.microsoft.com/office/drawing/2010/main"/>
              </a:ext>
            </a:extLst>
          </a:blip>
          <a:srcRect/>
          <a:stretch>
            <a:fillRect/>
          </a:stretch>
        </p:blipFill>
        <p:spPr bwMode="auto">
          <a:xfrm>
            <a:off x="366205" y="472564"/>
            <a:ext cx="1202964" cy="1363072"/>
          </a:xfrm>
          <a:prstGeom prst="rect">
            <a:avLst/>
          </a:prstGeom>
          <a:noFill/>
          <a:ln>
            <a:noFill/>
          </a:ln>
        </p:spPr>
      </p:pic>
      <p:sp>
        <p:nvSpPr>
          <p:cNvPr id="8" name="Text Box 2"/>
          <p:cNvSpPr txBox="1">
            <a:spLocks noChangeArrowheads="1"/>
          </p:cNvSpPr>
          <p:nvPr/>
        </p:nvSpPr>
        <p:spPr bwMode="auto">
          <a:xfrm>
            <a:off x="1855089" y="7761312"/>
            <a:ext cx="4578322" cy="1800198"/>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200" b="1" dirty="0" smtClean="0">
                <a:latin typeface="Trebuchet MS" panose="020B0603020202020204" pitchFamily="34" charset="0"/>
                <a:ea typeface="Calibri"/>
                <a:cs typeface="Times New Roman"/>
              </a:rPr>
              <a:t>Creative Development</a:t>
            </a:r>
            <a:endParaRPr lang="en-GB" sz="1200" b="1" dirty="0">
              <a:latin typeface="Trebuchet MS" panose="020B0603020202020204" pitchFamily="34" charset="0"/>
              <a:ea typeface="Calibri"/>
              <a:cs typeface="Times New Roman"/>
            </a:endParaRPr>
          </a:p>
          <a:p>
            <a:pPr>
              <a:spcAft>
                <a:spcPts val="0"/>
              </a:spcAft>
            </a:pPr>
            <a:r>
              <a:rPr lang="en-GB" sz="1200" dirty="0" smtClean="0">
                <a:latin typeface="Trebuchet MS" panose="020B0603020202020204" pitchFamily="34" charset="0"/>
                <a:ea typeface="Calibri"/>
                <a:cs typeface="Times New Roman"/>
              </a:rPr>
              <a:t>Explore and experiment with a variety of techniques.</a:t>
            </a:r>
          </a:p>
          <a:p>
            <a:pPr>
              <a:spcAft>
                <a:spcPts val="0"/>
              </a:spcAft>
            </a:pPr>
            <a:endParaRPr lang="en-GB" sz="1200" dirty="0" smtClean="0">
              <a:latin typeface="Trebuchet MS" panose="020B0603020202020204" pitchFamily="34" charset="0"/>
              <a:ea typeface="Calibri"/>
              <a:cs typeface="Times New Roman"/>
            </a:endParaRPr>
          </a:p>
          <a:p>
            <a:r>
              <a:rPr lang="en-GB" sz="1200" dirty="0"/>
              <a:t>The following is a simple </a:t>
            </a:r>
            <a:r>
              <a:rPr lang="en-GB" sz="1200" dirty="0" smtClean="0"/>
              <a:t>activity to </a:t>
            </a:r>
            <a:r>
              <a:rPr lang="en-GB" sz="1200" dirty="0"/>
              <a:t>do alongside those above before your visit. Ask the children to make an origami bat out of  black paper using the  instructions from the Bat Conservation Trust  at </a:t>
            </a:r>
            <a:r>
              <a:rPr lang="en-GB" sz="1200" u="sng" dirty="0">
                <a:hlinkClick r:id="rId6"/>
              </a:rPr>
              <a:t>http://www.bats.org.uk/data/files/Origami_Bat.pdf</a:t>
            </a:r>
            <a:r>
              <a:rPr lang="en-GB" sz="1200" dirty="0"/>
              <a:t>  . Finish the bats off with a pair of googly eyes  and keep safe until your visit. The children can bring the bats with them on their visit. </a:t>
            </a:r>
          </a:p>
          <a:p>
            <a:pPr>
              <a:spcAft>
                <a:spcPts val="0"/>
              </a:spcAft>
            </a:pPr>
            <a:endParaRPr lang="en-GB" sz="1200" dirty="0">
              <a:latin typeface="Trebuchet MS" panose="020B0603020202020204" pitchFamily="34" charset="0"/>
              <a:ea typeface="Calibri"/>
              <a:cs typeface="Times New Roman"/>
            </a:endParaRPr>
          </a:p>
        </p:txBody>
      </p:sp>
      <p:sp>
        <p:nvSpPr>
          <p:cNvPr id="9" name="Text Box 2"/>
          <p:cNvSpPr txBox="1">
            <a:spLocks noChangeArrowheads="1"/>
          </p:cNvSpPr>
          <p:nvPr/>
        </p:nvSpPr>
        <p:spPr bwMode="auto">
          <a:xfrm>
            <a:off x="1833458" y="360385"/>
            <a:ext cx="4620557" cy="4232575"/>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200" b="1" dirty="0" smtClean="0">
                <a:latin typeface="Trebuchet MS" panose="020B0603020202020204" pitchFamily="34" charset="0"/>
                <a:ea typeface="Calibri"/>
                <a:cs typeface="Times New Roman"/>
              </a:rPr>
              <a:t>Knowledge &amp; Understanding of the World</a:t>
            </a:r>
          </a:p>
          <a:p>
            <a:pPr>
              <a:spcAft>
                <a:spcPts val="0"/>
              </a:spcAft>
            </a:pPr>
            <a:r>
              <a:rPr lang="en-GB" sz="1200" dirty="0" smtClean="0">
                <a:latin typeface="Trebuchet MS" panose="020B0603020202020204" pitchFamily="34" charset="0"/>
              </a:rPr>
              <a:t>Observe differences between different animals</a:t>
            </a:r>
            <a:endParaRPr lang="en-GB" sz="1200" dirty="0" smtClean="0">
              <a:latin typeface="Trebuchet MS" panose="020B0603020202020204" pitchFamily="34" charset="0"/>
              <a:ea typeface="Calibri"/>
              <a:cs typeface="Times New Roman"/>
            </a:endParaRPr>
          </a:p>
          <a:p>
            <a:pPr>
              <a:spcAft>
                <a:spcPts val="0"/>
              </a:spcAft>
            </a:pPr>
            <a:endParaRPr lang="en-GB" sz="1200" dirty="0" smtClean="0">
              <a:latin typeface="Trebuchet MS" panose="020B0603020202020204" pitchFamily="34" charset="0"/>
              <a:ea typeface="Calibri"/>
              <a:cs typeface="Times New Roman"/>
            </a:endParaRPr>
          </a:p>
          <a:p>
            <a:pPr>
              <a:spcAft>
                <a:spcPts val="0"/>
              </a:spcAft>
            </a:pPr>
            <a:r>
              <a:rPr lang="en-GB" sz="1200" dirty="0" smtClean="0">
                <a:latin typeface="Trebuchet MS" panose="020B0603020202020204" pitchFamily="34" charset="0"/>
                <a:ea typeface="Calibri"/>
                <a:cs typeface="Times New Roman"/>
              </a:rPr>
              <a:t>This is a great introduction activity to do before your visit to Cardigan Castle. Start by looking at what a Greater Horseshoe Bat looks like and the sounds they make by using the below link:</a:t>
            </a:r>
          </a:p>
          <a:p>
            <a:pPr>
              <a:spcAft>
                <a:spcPts val="0"/>
              </a:spcAft>
            </a:pPr>
            <a:r>
              <a:rPr lang="en-GB" sz="1200" dirty="0" smtClean="0">
                <a:latin typeface="Trebuchet MS" panose="020B0603020202020204" pitchFamily="34" charset="0"/>
                <a:ea typeface="Calibri"/>
                <a:cs typeface="Times New Roman"/>
                <a:hlinkClick r:id="rId7"/>
              </a:rPr>
              <a:t>http</a:t>
            </a:r>
            <a:r>
              <a:rPr lang="en-GB" sz="1200" dirty="0">
                <a:latin typeface="Trebuchet MS" panose="020B0603020202020204" pitchFamily="34" charset="0"/>
                <a:ea typeface="Calibri"/>
                <a:cs typeface="Times New Roman"/>
                <a:hlinkClick r:id="rId7"/>
              </a:rPr>
              <a:t>://www.bbc.co.uk/nature/life/Horseshoe_bat#p00gfxhp,http://</a:t>
            </a:r>
            <a:r>
              <a:rPr lang="en-GB" sz="1200" dirty="0" smtClean="0">
                <a:latin typeface="Trebuchet MS" panose="020B0603020202020204" pitchFamily="34" charset="0"/>
                <a:ea typeface="Calibri"/>
                <a:cs typeface="Times New Roman"/>
                <a:hlinkClick r:id="rId7"/>
              </a:rPr>
              <a:t>www.bats.org.uk/pages/listen_to_and_watch_bats.html</a:t>
            </a:r>
            <a:r>
              <a:rPr lang="en-GB" sz="1200" dirty="0">
                <a:latin typeface="Trebuchet MS" panose="020B0603020202020204" pitchFamily="34" charset="0"/>
                <a:ea typeface="Calibri"/>
                <a:cs typeface="Times New Roman"/>
              </a:rPr>
              <a:t> </a:t>
            </a:r>
            <a:r>
              <a:rPr lang="en-GB" sz="1200" dirty="0" smtClean="0">
                <a:latin typeface="Trebuchet MS" panose="020B0603020202020204" pitchFamily="34" charset="0"/>
                <a:ea typeface="Calibri"/>
                <a:cs typeface="Times New Roman"/>
              </a:rPr>
              <a:t>. Explain that Greater Horseshoe Bats like to live in dark, dry, draft-free rooms with stone walls. These conditions provide the bats with a range of temperatures and humidity settings to avoid extreme changes to their body heat. Play ‘the perfect </a:t>
            </a:r>
            <a:r>
              <a:rPr lang="en-GB" sz="1200" dirty="0">
                <a:latin typeface="Trebuchet MS" panose="020B0603020202020204" pitchFamily="34" charset="0"/>
                <a:ea typeface="Calibri"/>
                <a:cs typeface="Times New Roman"/>
              </a:rPr>
              <a:t>b</a:t>
            </a:r>
            <a:r>
              <a:rPr lang="en-GB" sz="1200" dirty="0" smtClean="0">
                <a:latin typeface="Trebuchet MS" panose="020B0603020202020204" pitchFamily="34" charset="0"/>
                <a:ea typeface="Calibri"/>
                <a:cs typeface="Times New Roman"/>
              </a:rPr>
              <a:t>oost’ game from the Devon Bat Project to support learning at </a:t>
            </a:r>
            <a:r>
              <a:rPr lang="en-GB" sz="1200" dirty="0" smtClean="0">
                <a:latin typeface="Trebuchet MS" panose="020B0603020202020204" pitchFamily="34" charset="0"/>
                <a:ea typeface="Calibri"/>
                <a:cs typeface="Times New Roman"/>
                <a:hlinkClick r:id="rId8"/>
              </a:rPr>
              <a:t>http</a:t>
            </a:r>
            <a:r>
              <a:rPr lang="en-GB" sz="1200" dirty="0">
                <a:latin typeface="Trebuchet MS" panose="020B0603020202020204" pitchFamily="34" charset="0"/>
                <a:ea typeface="Calibri"/>
                <a:cs typeface="Times New Roman"/>
                <a:hlinkClick r:id="rId8"/>
              </a:rPr>
              <a:t>://devonbatproject.org/find-the-perfect-roost-game</a:t>
            </a:r>
            <a:r>
              <a:rPr lang="en-GB" sz="1200" dirty="0" smtClean="0">
                <a:latin typeface="Trebuchet MS" panose="020B0603020202020204" pitchFamily="34" charset="0"/>
                <a:ea typeface="Calibri"/>
                <a:cs typeface="Times New Roman"/>
                <a:hlinkClick r:id="rId8"/>
              </a:rPr>
              <a:t>/</a:t>
            </a:r>
            <a:r>
              <a:rPr lang="en-GB" sz="1200" dirty="0" smtClean="0">
                <a:latin typeface="Trebuchet MS" panose="020B0603020202020204" pitchFamily="34" charset="0"/>
                <a:ea typeface="Calibri"/>
                <a:cs typeface="Times New Roman"/>
              </a:rPr>
              <a:t> . </a:t>
            </a:r>
          </a:p>
          <a:p>
            <a:pPr>
              <a:spcAft>
                <a:spcPts val="0"/>
              </a:spcAft>
            </a:pPr>
            <a:endParaRPr lang="en-GB" sz="1200" dirty="0" smtClean="0">
              <a:latin typeface="Trebuchet MS" panose="020B0603020202020204" pitchFamily="34" charset="0"/>
              <a:ea typeface="Calibri"/>
              <a:cs typeface="Times New Roman"/>
            </a:endParaRPr>
          </a:p>
          <a:p>
            <a:r>
              <a:rPr lang="en-GB" sz="1200" dirty="0" smtClean="0">
                <a:latin typeface="Trebuchet MS" panose="020B0603020202020204" pitchFamily="34" charset="0"/>
                <a:ea typeface="Calibri"/>
                <a:cs typeface="Times New Roman"/>
              </a:rPr>
              <a:t>Your visit to Cardigan Castle will support the learning you have done in the classroom beforehand. At Stop 11, discuss </a:t>
            </a:r>
            <a:r>
              <a:rPr lang="en-GB" sz="1200" dirty="0">
                <a:latin typeface="Trebuchet MS" panose="020B0603020202020204" pitchFamily="34" charset="0"/>
                <a:ea typeface="Calibri"/>
                <a:cs typeface="Times New Roman"/>
              </a:rPr>
              <a:t>what Greater Horseshoe Bats look for in a place to hang out when you visit Cardigan Castle. Encourage groups to think like a Greater Horseshoe Bat and about what the medieval cellar offers them in a home. Think about what the medieval cellar is like and explain that although we may not like it, </a:t>
            </a:r>
            <a:r>
              <a:rPr lang="en-GB" sz="1200" dirty="0" smtClean="0">
                <a:latin typeface="Trebuchet MS" panose="020B0603020202020204" pitchFamily="34" charset="0"/>
                <a:ea typeface="Calibri"/>
                <a:cs typeface="Times New Roman"/>
              </a:rPr>
              <a:t>the bats </a:t>
            </a:r>
            <a:r>
              <a:rPr lang="en-GB" sz="1200" dirty="0">
                <a:latin typeface="Trebuchet MS" panose="020B0603020202020204" pitchFamily="34" charset="0"/>
                <a:ea typeface="Calibri"/>
                <a:cs typeface="Times New Roman"/>
              </a:rPr>
              <a:t>love it. </a:t>
            </a:r>
          </a:p>
          <a:p>
            <a:pPr>
              <a:spcAft>
                <a:spcPts val="0"/>
              </a:spcAft>
            </a:pPr>
            <a:endParaRPr lang="en-GB" sz="1200" dirty="0" smtClean="0"/>
          </a:p>
          <a:p>
            <a:pPr>
              <a:spcAft>
                <a:spcPts val="0"/>
              </a:spcAft>
            </a:pPr>
            <a:endParaRPr lang="en-GB" sz="1200" dirty="0" smtClean="0"/>
          </a:p>
          <a:p>
            <a:pPr>
              <a:spcAft>
                <a:spcPts val="0"/>
              </a:spcAft>
            </a:pPr>
            <a:endParaRPr lang="en-GB" sz="1200" dirty="0"/>
          </a:p>
          <a:p>
            <a:pPr>
              <a:spcAft>
                <a:spcPts val="0"/>
              </a:spcAft>
            </a:pPr>
            <a:endParaRPr lang="en-GB" sz="1200" dirty="0" smtClean="0"/>
          </a:p>
          <a:p>
            <a:pPr>
              <a:spcAft>
                <a:spcPts val="0"/>
              </a:spcAft>
            </a:pPr>
            <a:endParaRPr lang="en-GB" sz="1200" dirty="0" smtClean="0">
              <a:latin typeface="Trebuchet MS" panose="020B0603020202020204" pitchFamily="34" charset="0"/>
              <a:ea typeface="Calibri"/>
              <a:cs typeface="Times New Roman"/>
            </a:endParaRPr>
          </a:p>
        </p:txBody>
      </p:sp>
      <p:sp>
        <p:nvSpPr>
          <p:cNvPr id="10" name="Text Box 2"/>
          <p:cNvSpPr txBox="1">
            <a:spLocks noChangeArrowheads="1"/>
          </p:cNvSpPr>
          <p:nvPr/>
        </p:nvSpPr>
        <p:spPr bwMode="auto">
          <a:xfrm>
            <a:off x="1833457" y="4736976"/>
            <a:ext cx="4620557" cy="2864423"/>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200" b="1" dirty="0" smtClean="0">
                <a:latin typeface="Trebuchet MS" panose="020B0603020202020204" pitchFamily="34" charset="0"/>
                <a:ea typeface="Calibri"/>
                <a:cs typeface="Times New Roman"/>
              </a:rPr>
              <a:t>Knowledge &amp; Understanding of the World</a:t>
            </a:r>
          </a:p>
          <a:p>
            <a:pPr>
              <a:spcAft>
                <a:spcPts val="0"/>
              </a:spcAft>
            </a:pPr>
            <a:r>
              <a:rPr lang="en-GB" sz="1200" dirty="0" smtClean="0">
                <a:latin typeface="Trebuchet MS" panose="020B0603020202020204" pitchFamily="34" charset="0"/>
              </a:rPr>
              <a:t>Observe differences between different animals</a:t>
            </a:r>
            <a:endParaRPr lang="en-GB" sz="1200" dirty="0" smtClean="0">
              <a:latin typeface="Trebuchet MS" panose="020B0603020202020204" pitchFamily="34" charset="0"/>
              <a:ea typeface="Calibri"/>
              <a:cs typeface="Times New Roman"/>
            </a:endParaRPr>
          </a:p>
          <a:p>
            <a:pPr>
              <a:spcAft>
                <a:spcPts val="0"/>
              </a:spcAft>
            </a:pPr>
            <a:endParaRPr lang="en-GB" sz="1200" dirty="0">
              <a:latin typeface="Trebuchet MS" panose="020B0603020202020204" pitchFamily="34" charset="0"/>
            </a:endParaRPr>
          </a:p>
          <a:p>
            <a:pPr>
              <a:spcAft>
                <a:spcPts val="0"/>
              </a:spcAft>
            </a:pPr>
            <a:r>
              <a:rPr lang="en-GB" sz="1200" dirty="0" smtClean="0">
                <a:latin typeface="Trebuchet MS" panose="020B0603020202020204" pitchFamily="34" charset="0"/>
              </a:rPr>
              <a:t>Work in small groups to find </a:t>
            </a:r>
            <a:r>
              <a:rPr lang="en-GB" sz="1200" dirty="0">
                <a:latin typeface="Trebuchet MS" panose="020B0603020202020204" pitchFamily="34" charset="0"/>
              </a:rPr>
              <a:t>out what Greater Horseshoe Bats like to eat at a </a:t>
            </a:r>
            <a:r>
              <a:rPr lang="en-GB" sz="1200" dirty="0" smtClean="0">
                <a:latin typeface="Trebuchet MS" panose="020B0603020202020204" pitchFamily="34" charset="0"/>
              </a:rPr>
              <a:t>banquet. Prepare for the activity by </a:t>
            </a:r>
            <a:r>
              <a:rPr lang="en-GB" sz="1200" dirty="0">
                <a:latin typeface="Trebuchet MS" panose="020B0603020202020204" pitchFamily="34" charset="0"/>
              </a:rPr>
              <a:t>laying </a:t>
            </a:r>
            <a:r>
              <a:rPr lang="en-GB" sz="1200" dirty="0" smtClean="0">
                <a:latin typeface="Trebuchet MS" panose="020B0603020202020204" pitchFamily="34" charset="0"/>
              </a:rPr>
              <a:t>out samples </a:t>
            </a:r>
            <a:r>
              <a:rPr lang="en-GB" sz="1200" dirty="0">
                <a:latin typeface="Trebuchet MS" panose="020B0603020202020204" pitchFamily="34" charset="0"/>
              </a:rPr>
              <a:t>of lavender, daisies, common ivy, bishops weed, primrose, purple top, and mountain </a:t>
            </a:r>
            <a:r>
              <a:rPr lang="en-GB" sz="1200" dirty="0" smtClean="0">
                <a:latin typeface="Trebuchet MS" panose="020B0603020202020204" pitchFamily="34" charset="0"/>
              </a:rPr>
              <a:t>ash plants on paper plates. Explain that Greater Horseshoe Bats love to eat these and compare them with food the children eat. Look at where you may find them in a kitchen garden. Ask the children to draw a tree, pond or some soil on the plate to help remind you where to plant them in your garden. The Devon Bat Project have a really useful resource to help with this activity at</a:t>
            </a:r>
            <a:r>
              <a:rPr lang="en-GB" sz="1200" u="sng" dirty="0">
                <a:latin typeface="Trebuchet MS" panose="020B0603020202020204" pitchFamily="34" charset="0"/>
              </a:rPr>
              <a:t> </a:t>
            </a:r>
            <a:r>
              <a:rPr lang="en-GB" sz="1200" u="sng" dirty="0" smtClean="0">
                <a:latin typeface="Trebuchet MS" panose="020B0603020202020204" pitchFamily="34" charset="0"/>
                <a:hlinkClick r:id="rId9"/>
              </a:rPr>
              <a:t>http</a:t>
            </a:r>
            <a:r>
              <a:rPr lang="en-GB" sz="1200" u="sng" dirty="0">
                <a:latin typeface="Trebuchet MS" panose="020B0603020202020204" pitchFamily="34" charset="0"/>
                <a:hlinkClick r:id="rId9"/>
              </a:rPr>
              <a:t>://devonbatproject.org/wp-content/uploads/2016/07/Stars-of-the-Night-Sky-booklet.pdf</a:t>
            </a:r>
            <a:r>
              <a:rPr lang="en-GB" sz="1200" dirty="0">
                <a:latin typeface="Trebuchet MS" panose="020B0603020202020204" pitchFamily="34" charset="0"/>
              </a:rPr>
              <a:t> </a:t>
            </a:r>
            <a:endParaRPr lang="en-GB" sz="1200" dirty="0" smtClean="0">
              <a:latin typeface="Trebuchet MS" panose="020B0603020202020204" pitchFamily="34" charset="0"/>
            </a:endParaRPr>
          </a:p>
          <a:p>
            <a:pPr>
              <a:spcAft>
                <a:spcPts val="0"/>
              </a:spcAft>
            </a:pPr>
            <a:endParaRPr lang="en-GB" sz="1200" dirty="0" smtClean="0"/>
          </a:p>
          <a:p>
            <a:pPr>
              <a:spcAft>
                <a:spcPts val="0"/>
              </a:spcAft>
            </a:pPr>
            <a:endParaRPr lang="en-GB" sz="1200" dirty="0" smtClean="0"/>
          </a:p>
          <a:p>
            <a:pPr>
              <a:spcAft>
                <a:spcPts val="0"/>
              </a:spcAft>
            </a:pPr>
            <a:endParaRPr lang="en-GB" sz="1200" dirty="0"/>
          </a:p>
          <a:p>
            <a:pPr>
              <a:spcAft>
                <a:spcPts val="0"/>
              </a:spcAft>
            </a:pPr>
            <a:endParaRPr lang="en-GB" sz="1200" dirty="0" smtClean="0"/>
          </a:p>
          <a:p>
            <a:pPr>
              <a:spcAft>
                <a:spcPts val="0"/>
              </a:spcAft>
            </a:pPr>
            <a:endParaRPr lang="en-GB" sz="1200" dirty="0" smtClean="0">
              <a:latin typeface="Trebuchet MS" panose="020B0603020202020204" pitchFamily="34" charset="0"/>
              <a:ea typeface="Calibri"/>
              <a:cs typeface="Times New Roman"/>
            </a:endParaRPr>
          </a:p>
        </p:txBody>
      </p:sp>
    </p:spTree>
    <p:extLst>
      <p:ext uri="{BB962C8B-B14F-4D97-AF65-F5344CB8AC3E}">
        <p14:creationId xmlns:p14="http://schemas.microsoft.com/office/powerpoint/2010/main" val="20129298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7" y="-3245830"/>
            <a:ext cx="408626"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6" y="6267096"/>
            <a:ext cx="408626"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camun\Documents\Claire's Files\Cardigan Castle Project\Cardigan-Castle-Logo.png"/>
          <p:cNvPicPr/>
          <p:nvPr/>
        </p:nvPicPr>
        <p:blipFill>
          <a:blip r:embed="rId3" cstate="print">
            <a:extLst>
              <a:ext uri="{28A0092B-C50C-407E-A947-70E740481C1C}">
                <a14:useLocalDpi xmlns:a14="http://schemas.microsoft.com/office/drawing/2010/main"/>
              </a:ext>
            </a:extLst>
          </a:blip>
          <a:srcRect/>
          <a:stretch>
            <a:fillRect/>
          </a:stretch>
        </p:blipFill>
        <p:spPr bwMode="auto">
          <a:xfrm>
            <a:off x="212705" y="8481392"/>
            <a:ext cx="984047" cy="1220461"/>
          </a:xfrm>
          <a:prstGeom prst="rect">
            <a:avLst/>
          </a:prstGeom>
          <a:noFill/>
          <a:ln>
            <a:noFill/>
          </a:ln>
        </p:spPr>
      </p:pic>
      <p:sp>
        <p:nvSpPr>
          <p:cNvPr id="21" name="Text Box 2"/>
          <p:cNvSpPr txBox="1">
            <a:spLocks noChangeArrowheads="1"/>
          </p:cNvSpPr>
          <p:nvPr/>
        </p:nvSpPr>
        <p:spPr bwMode="auto">
          <a:xfrm>
            <a:off x="404664" y="597968"/>
            <a:ext cx="6085643" cy="754631"/>
          </a:xfrm>
          <a:prstGeom prst="rect">
            <a:avLst/>
          </a:prstGeom>
          <a:solidFill>
            <a:srgbClr val="FFFFFF"/>
          </a:solidFill>
          <a:ln w="9525">
            <a:solidFill>
              <a:schemeClr val="bg1">
                <a:lumMod val="85000"/>
              </a:schemeClr>
            </a:solidFill>
            <a:miter lim="800000"/>
            <a:headEnd/>
            <a:tailEnd/>
          </a:ln>
        </p:spPr>
        <p:txBody>
          <a:bodyPr rot="0" vert="horz" wrap="square" lIns="91440" tIns="45720" rIns="91440" bIns="45720" anchor="t" anchorCtr="0">
            <a:noAutofit/>
          </a:bodyPr>
          <a:lstStyle/>
          <a:p>
            <a:pPr algn="ctr">
              <a:spcAft>
                <a:spcPts val="0"/>
              </a:spcAft>
            </a:pP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3000" dirty="0" smtClean="0">
                <a:ln w="9525" cap="rnd" cmpd="sng" algn="ctr">
                  <a:solidFill>
                    <a:srgbClr val="D9D9D9"/>
                  </a:solidFill>
                  <a:prstDash val="solid"/>
                  <a:bevel/>
                </a:ln>
                <a:latin typeface="Trebuchet MS"/>
                <a:ea typeface="Calibri"/>
                <a:cs typeface="Times New Roman"/>
              </a:rPr>
              <a:t>The Medieval Cellar </a:t>
            </a:r>
            <a:endParaRPr lang="en-GB" sz="3000" dirty="0">
              <a:effectLst/>
              <a:latin typeface="Calibri"/>
              <a:ea typeface="Calibri"/>
              <a:cs typeface="Times New Roman"/>
            </a:endParaRPr>
          </a:p>
          <a:p>
            <a:pPr algn="ctr">
              <a:spcAft>
                <a:spcPts val="0"/>
              </a:spcAft>
            </a:pP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p:txBody>
      </p:sp>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10494" y="6201014"/>
            <a:ext cx="2347529" cy="315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664" y="1535494"/>
            <a:ext cx="6102374" cy="4487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092182" y="6201015"/>
            <a:ext cx="2398125" cy="3144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06605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60648" y="287870"/>
            <a:ext cx="1419582" cy="7545450"/>
            <a:chOff x="257896" y="2144275"/>
            <a:chExt cx="1419582" cy="7273221"/>
          </a:xfrm>
        </p:grpSpPr>
        <p:pic>
          <p:nvPicPr>
            <p:cNvPr id="2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7896" y="5169023"/>
              <a:ext cx="1419582" cy="42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7896" y="2144275"/>
              <a:ext cx="1419582" cy="302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Picture 2" descr="C:\Users\camun\Documents\Claire's Files\Cardigan Castle Project\Cardigan-Castle-Logo.png"/>
          <p:cNvPicPr/>
          <p:nvPr/>
        </p:nvPicPr>
        <p:blipFill>
          <a:blip r:embed="rId4" cstate="print">
            <a:extLst>
              <a:ext uri="{28A0092B-C50C-407E-A947-70E740481C1C}">
                <a14:useLocalDpi xmlns:a14="http://schemas.microsoft.com/office/drawing/2010/main"/>
              </a:ext>
            </a:extLst>
          </a:blip>
          <a:srcRect/>
          <a:stretch>
            <a:fillRect/>
          </a:stretch>
        </p:blipFill>
        <p:spPr bwMode="auto">
          <a:xfrm>
            <a:off x="366205" y="394849"/>
            <a:ext cx="1202964" cy="1389799"/>
          </a:xfrm>
          <a:prstGeom prst="rect">
            <a:avLst/>
          </a:prstGeom>
          <a:noFill/>
          <a:ln>
            <a:noFill/>
          </a:ln>
        </p:spPr>
      </p:pic>
      <p:sp>
        <p:nvSpPr>
          <p:cNvPr id="7" name="Text Box 2"/>
          <p:cNvSpPr txBox="1">
            <a:spLocks noChangeArrowheads="1"/>
          </p:cNvSpPr>
          <p:nvPr/>
        </p:nvSpPr>
        <p:spPr bwMode="auto">
          <a:xfrm>
            <a:off x="1792078" y="3440832"/>
            <a:ext cx="4578322" cy="4392488"/>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200" b="1" dirty="0" smtClean="0">
                <a:latin typeface="Trebuchet MS" panose="020B0603020202020204" pitchFamily="34" charset="0"/>
                <a:ea typeface="Calibri"/>
                <a:cs typeface="Times New Roman"/>
              </a:rPr>
              <a:t>Language, Literacy &amp; Communication</a:t>
            </a:r>
          </a:p>
          <a:p>
            <a:pPr>
              <a:spcAft>
                <a:spcPts val="0"/>
              </a:spcAft>
            </a:pPr>
            <a:r>
              <a:rPr lang="en-GB" sz="1200" dirty="0">
                <a:latin typeface="Trebuchet MS" panose="020B0603020202020204" pitchFamily="34" charset="0"/>
                <a:ea typeface="Calibri"/>
                <a:cs typeface="Times New Roman"/>
              </a:rPr>
              <a:t>Imitate real-life &amp; contribute to activity using relevant language</a:t>
            </a:r>
            <a:r>
              <a:rPr lang="en-GB" sz="1200" dirty="0" smtClean="0">
                <a:latin typeface="Trebuchet MS" panose="020B0603020202020204" pitchFamily="34" charset="0"/>
                <a:ea typeface="Calibri"/>
                <a:cs typeface="Times New Roman"/>
              </a:rPr>
              <a:t>.</a:t>
            </a:r>
          </a:p>
          <a:p>
            <a:pPr>
              <a:spcAft>
                <a:spcPts val="0"/>
              </a:spcAft>
            </a:pPr>
            <a:endParaRPr lang="en-GB" sz="1200" dirty="0">
              <a:latin typeface="Trebuchet MS" panose="020B0603020202020204" pitchFamily="34" charset="0"/>
              <a:ea typeface="Calibri"/>
              <a:cs typeface="Times New Roman"/>
            </a:endParaRPr>
          </a:p>
          <a:p>
            <a:pPr>
              <a:spcAft>
                <a:spcPts val="0"/>
              </a:spcAft>
            </a:pPr>
            <a:r>
              <a:rPr lang="en-GB" sz="1200" dirty="0" smtClean="0">
                <a:latin typeface="Trebuchet MS" panose="020B0603020202020204" pitchFamily="34" charset="0"/>
                <a:ea typeface="Calibri"/>
                <a:cs typeface="Times New Roman"/>
              </a:rPr>
              <a:t>Cardigan Castle have had several  archaeological digs over the years. One of these revealed a medieval archway. Deliver a guided group activity that shows how to uncover the history lying underneath the soil. Start by transforming the role-play area of your classroom into an archaeological dig with a large sandpit filled with compost soil and small tools for digging, such as a trowel and paintbrush, inside. Hide different objects underneath  the soil for the children to find and work with them to slowly and carefully uncover the objects. These could be blunt pieces of broken pottery that you have sanded down, or some old coins. Discuss the different tools that archaeologists use when on a dig and that each one is used fro different things</a:t>
            </a:r>
            <a:r>
              <a:rPr lang="en-GB" sz="1200" dirty="0">
                <a:latin typeface="Trebuchet MS" panose="020B0603020202020204" pitchFamily="34" charset="0"/>
                <a:ea typeface="Calibri"/>
                <a:cs typeface="Times New Roman"/>
              </a:rPr>
              <a:t>. The brush, for example, is used to </a:t>
            </a:r>
            <a:r>
              <a:rPr lang="en-GB" sz="1200" dirty="0" smtClean="0">
                <a:latin typeface="Trebuchet MS" panose="020B0603020202020204" pitchFamily="34" charset="0"/>
                <a:ea typeface="Calibri"/>
                <a:cs typeface="Times New Roman"/>
              </a:rPr>
              <a:t>brush dirt</a:t>
            </a:r>
            <a:endParaRPr lang="en-GB" sz="1200" dirty="0">
              <a:latin typeface="Trebuchet MS" panose="020B0603020202020204" pitchFamily="34" charset="0"/>
              <a:ea typeface="Calibri"/>
              <a:cs typeface="Times New Roman"/>
            </a:endParaRPr>
          </a:p>
        </p:txBody>
      </p:sp>
      <p:sp>
        <p:nvSpPr>
          <p:cNvPr id="8" name="Text Box 2"/>
          <p:cNvSpPr txBox="1">
            <a:spLocks noChangeArrowheads="1"/>
          </p:cNvSpPr>
          <p:nvPr/>
        </p:nvSpPr>
        <p:spPr bwMode="auto">
          <a:xfrm>
            <a:off x="1792078" y="1805668"/>
            <a:ext cx="4566878" cy="1491148"/>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200" b="1" dirty="0" smtClean="0">
                <a:latin typeface="Trebuchet MS" panose="020B0603020202020204" pitchFamily="34" charset="0"/>
                <a:ea typeface="Calibri"/>
                <a:cs typeface="Times New Roman"/>
              </a:rPr>
              <a:t>Creative Development</a:t>
            </a:r>
            <a:endParaRPr lang="en-GB" sz="1200" b="1" dirty="0">
              <a:latin typeface="Trebuchet MS" panose="020B0603020202020204" pitchFamily="34" charset="0"/>
              <a:ea typeface="Calibri"/>
              <a:cs typeface="Times New Roman"/>
            </a:endParaRPr>
          </a:p>
          <a:p>
            <a:pPr>
              <a:spcAft>
                <a:spcPts val="0"/>
              </a:spcAft>
            </a:pPr>
            <a:r>
              <a:rPr lang="en-GB" sz="1200" dirty="0" smtClean="0">
                <a:latin typeface="Trebuchet MS" panose="020B0603020202020204" pitchFamily="34" charset="0"/>
                <a:ea typeface="Calibri"/>
                <a:cs typeface="Times New Roman"/>
              </a:rPr>
              <a:t>Explore and experiment with different materials.</a:t>
            </a:r>
          </a:p>
          <a:p>
            <a:pPr>
              <a:spcAft>
                <a:spcPts val="0"/>
              </a:spcAft>
            </a:pPr>
            <a:endParaRPr lang="en-GB" sz="1200" dirty="0" smtClean="0">
              <a:latin typeface="Trebuchet MS" panose="020B0603020202020204" pitchFamily="34" charset="0"/>
              <a:ea typeface="Calibri"/>
              <a:cs typeface="Times New Roman"/>
            </a:endParaRPr>
          </a:p>
          <a:p>
            <a:pPr>
              <a:spcAft>
                <a:spcPts val="0"/>
              </a:spcAft>
            </a:pPr>
            <a:r>
              <a:rPr lang="en-GB" sz="1200" dirty="0" smtClean="0">
                <a:latin typeface="Trebuchet MS" panose="020B0603020202020204" pitchFamily="34" charset="0"/>
                <a:ea typeface="Calibri"/>
                <a:cs typeface="Times New Roman"/>
              </a:rPr>
              <a:t>We have found many different archaeological finds at Cardigan Castle over the years, including lots of medieval pottery. Make your own small clay thumb pots and decorate them with patterns using the end of a thin paintbrush. </a:t>
            </a:r>
            <a:endParaRPr lang="en-GB" sz="1200" dirty="0">
              <a:latin typeface="Trebuchet MS" panose="020B0603020202020204" pitchFamily="34" charset="0"/>
              <a:ea typeface="Calibri"/>
              <a:cs typeface="Times New Roman"/>
            </a:endParaRPr>
          </a:p>
          <a:p>
            <a:pPr>
              <a:spcAft>
                <a:spcPts val="0"/>
              </a:spcAft>
            </a:pPr>
            <a:endParaRPr lang="en-GB" sz="1200" dirty="0">
              <a:latin typeface="Trebuchet MS" panose="020B0603020202020204" pitchFamily="34" charset="0"/>
              <a:ea typeface="Calibri"/>
              <a:cs typeface="Times New Roman"/>
            </a:endParaRPr>
          </a:p>
        </p:txBody>
      </p:sp>
      <p:grpSp>
        <p:nvGrpSpPr>
          <p:cNvPr id="5" name="Group 4"/>
          <p:cNvGrpSpPr/>
          <p:nvPr/>
        </p:nvGrpSpPr>
        <p:grpSpPr>
          <a:xfrm>
            <a:off x="4401534" y="6897216"/>
            <a:ext cx="2124062" cy="2592288"/>
            <a:chOff x="4325304" y="4591699"/>
            <a:chExt cx="2108107" cy="2449533"/>
          </a:xfrm>
        </p:grpSpPr>
        <p:pic>
          <p:nvPicPr>
            <p:cNvPr id="13315"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25304" y="4591699"/>
              <a:ext cx="2108107" cy="2449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73736" y="6609184"/>
              <a:ext cx="375222" cy="361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318"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732900" y="8007317"/>
            <a:ext cx="1560196" cy="1482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0648" y="8007317"/>
            <a:ext cx="2393695" cy="1470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803522" y="6560983"/>
            <a:ext cx="2561582" cy="1200329"/>
          </a:xfrm>
          <a:prstGeom prst="rect">
            <a:avLst/>
          </a:prstGeom>
        </p:spPr>
        <p:txBody>
          <a:bodyPr wrap="square">
            <a:spAutoFit/>
          </a:bodyPr>
          <a:lstStyle/>
          <a:p>
            <a:pPr>
              <a:spcAft>
                <a:spcPts val="0"/>
              </a:spcAft>
            </a:pPr>
            <a:r>
              <a:rPr lang="en-GB" sz="1200" dirty="0" smtClean="0">
                <a:latin typeface="Trebuchet MS" panose="020B0603020202020204" pitchFamily="34" charset="0"/>
                <a:ea typeface="Calibri"/>
                <a:cs typeface="Times New Roman"/>
              </a:rPr>
              <a:t>away </a:t>
            </a:r>
            <a:r>
              <a:rPr lang="en-GB" sz="1200" dirty="0">
                <a:latin typeface="Trebuchet MS" panose="020B0603020202020204" pitchFamily="34" charset="0"/>
                <a:ea typeface="Calibri"/>
                <a:cs typeface="Times New Roman"/>
              </a:rPr>
              <a:t>delicately from around a small object, whilst the trowel is used to move large amount of dirt around larger objects. Allow the group to dig and discuss what they find together. </a:t>
            </a:r>
          </a:p>
        </p:txBody>
      </p:sp>
      <p:pic>
        <p:nvPicPr>
          <p:cNvPr id="1026" name="Picture 2" descr="3006_pottery-web"/>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13442" y="272480"/>
            <a:ext cx="1914555" cy="13912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ardigan castle medieval arch"/>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796062" y="277021"/>
            <a:ext cx="2574337" cy="1386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1241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7" y="-3245830"/>
            <a:ext cx="408626"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6" y="6267096"/>
            <a:ext cx="408626"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camun\Documents\Claire's Files\Cardigan Castle Project\Cardigan-Castle-Logo.png"/>
          <p:cNvPicPr/>
          <p:nvPr/>
        </p:nvPicPr>
        <p:blipFill>
          <a:blip r:embed="rId3" cstate="print">
            <a:extLst>
              <a:ext uri="{28A0092B-C50C-407E-A947-70E740481C1C}">
                <a14:useLocalDpi xmlns:a14="http://schemas.microsoft.com/office/drawing/2010/main"/>
              </a:ext>
            </a:extLst>
          </a:blip>
          <a:srcRect/>
          <a:stretch>
            <a:fillRect/>
          </a:stretch>
        </p:blipFill>
        <p:spPr bwMode="auto">
          <a:xfrm>
            <a:off x="212705" y="7977336"/>
            <a:ext cx="1416095" cy="1724517"/>
          </a:xfrm>
          <a:prstGeom prst="rect">
            <a:avLst/>
          </a:prstGeom>
          <a:noFill/>
          <a:ln>
            <a:noFill/>
          </a:ln>
        </p:spPr>
      </p:pic>
      <p:sp>
        <p:nvSpPr>
          <p:cNvPr id="21" name="Text Box 2"/>
          <p:cNvSpPr txBox="1">
            <a:spLocks noChangeArrowheads="1"/>
          </p:cNvSpPr>
          <p:nvPr/>
        </p:nvSpPr>
        <p:spPr bwMode="auto">
          <a:xfrm>
            <a:off x="210918" y="597968"/>
            <a:ext cx="6458441" cy="797235"/>
          </a:xfrm>
          <a:prstGeom prst="rect">
            <a:avLst/>
          </a:prstGeom>
          <a:solidFill>
            <a:srgbClr val="FFFFFF"/>
          </a:solidFill>
          <a:ln w="38100">
            <a:solidFill>
              <a:schemeClr val="bg1">
                <a:lumMod val="85000"/>
              </a:schemeClr>
            </a:solidFill>
            <a:miter lim="800000"/>
            <a:headEnd/>
            <a:tailEnd/>
          </a:ln>
        </p:spPr>
        <p:txBody>
          <a:bodyPr rot="0" vert="horz" wrap="square" lIns="91440" tIns="45720" rIns="91440" bIns="45720" anchor="t" anchorCtr="0">
            <a:noAutofit/>
          </a:bodyPr>
          <a:lstStyle/>
          <a:p>
            <a:pPr algn="ctr">
              <a:spcAft>
                <a:spcPts val="0"/>
              </a:spcAft>
            </a:pP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3000" dirty="0" smtClean="0">
                <a:ln w="9525" cap="rnd" cmpd="sng" algn="ctr">
                  <a:solidFill>
                    <a:srgbClr val="D9D9D9"/>
                  </a:solidFill>
                  <a:prstDash val="solid"/>
                  <a:bevel/>
                </a:ln>
                <a:latin typeface="Trebuchet MS"/>
                <a:ea typeface="Calibri"/>
                <a:cs typeface="Times New Roman"/>
              </a:rPr>
              <a:t>Archaeologist Record Sheet</a:t>
            </a:r>
            <a:endParaRPr lang="en-GB" sz="3000" dirty="0">
              <a:effectLst/>
              <a:latin typeface="Calibri"/>
              <a:ea typeface="Calibri"/>
              <a:cs typeface="Times New Roman"/>
            </a:endParaRPr>
          </a:p>
          <a:p>
            <a:pPr algn="ctr">
              <a:spcAft>
                <a:spcPts val="0"/>
              </a:spcAft>
            </a:pP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3964535352"/>
              </p:ext>
            </p:extLst>
          </p:nvPr>
        </p:nvGraphicFramePr>
        <p:xfrm>
          <a:off x="212705" y="1568620"/>
          <a:ext cx="6456652" cy="6192691"/>
        </p:xfrm>
        <a:graphic>
          <a:graphicData uri="http://schemas.openxmlformats.org/drawingml/2006/table">
            <a:tbl>
              <a:tblPr firstRow="1" bandRow="1">
                <a:tableStyleId>{5940675A-B579-460E-94D1-54222C63F5DA}</a:tableStyleId>
              </a:tblPr>
              <a:tblGrid>
                <a:gridCol w="1848143"/>
                <a:gridCol w="1644779"/>
                <a:gridCol w="939720"/>
                <a:gridCol w="2024010"/>
              </a:tblGrid>
              <a:tr h="695559">
                <a:tc>
                  <a:txBody>
                    <a:bodyPr/>
                    <a:lstStyle/>
                    <a:p>
                      <a:r>
                        <a:rPr lang="en-GB" dirty="0" smtClean="0"/>
                        <a:t>Short description of object</a:t>
                      </a:r>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r>
                        <a:rPr lang="en-GB" dirty="0" smtClean="0"/>
                        <a:t>Size of Object (large or small)</a:t>
                      </a:r>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r>
                        <a:rPr lang="en-GB" dirty="0" smtClean="0"/>
                        <a:t>Time Period</a:t>
                      </a:r>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r>
                        <a:rPr lang="en-GB" dirty="0" smtClean="0"/>
                        <a:t>Draw</a:t>
                      </a:r>
                      <a:r>
                        <a:rPr lang="en-GB" baseline="0" dirty="0" smtClean="0"/>
                        <a:t> where you found the object</a:t>
                      </a:r>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chemeClr val="bg1">
                        <a:lumMod val="85000"/>
                      </a:schemeClr>
                    </a:solidFill>
                  </a:tcPr>
                </a:tc>
              </a:tr>
              <a:tr h="927411">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7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r>
              <a:tr h="927411">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7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r>
              <a:tr h="850127">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r>
              <a:tr h="1004695">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r>
              <a:tr h="1004695">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r>
              <a:tr h="782793">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c>
                  <a:txBody>
                    <a:bodyPr/>
                    <a:lstStyle/>
                    <a:p>
                      <a:endParaRPr lang="en-GB" dirty="0"/>
                    </a:p>
                  </a:txBody>
                  <a:tcP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tcPr>
                </a:tc>
              </a:tr>
            </a:tbl>
          </a:graphicData>
        </a:graphic>
      </p:graphicFrame>
      <p:sp>
        <p:nvSpPr>
          <p:cNvPr id="8" name="Text Box 2"/>
          <p:cNvSpPr txBox="1">
            <a:spLocks noChangeArrowheads="1"/>
          </p:cNvSpPr>
          <p:nvPr/>
        </p:nvSpPr>
        <p:spPr bwMode="auto">
          <a:xfrm>
            <a:off x="1816563" y="7999582"/>
            <a:ext cx="4852795" cy="1345906"/>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600" dirty="0" smtClean="0">
                <a:latin typeface="Trebuchet MS" panose="020B0603020202020204" pitchFamily="34" charset="0"/>
                <a:ea typeface="Calibri"/>
                <a:cs typeface="Times New Roman"/>
              </a:rPr>
              <a:t>Imagine you are an archaeologist at Cardigan Castle. Dig carefully in the soil to find the hidden objects that have been buried over the years. Use the above table to record what you find on your big archaeological dig. </a:t>
            </a:r>
          </a:p>
        </p:txBody>
      </p:sp>
    </p:spTree>
    <p:extLst>
      <p:ext uri="{BB962C8B-B14F-4D97-AF65-F5344CB8AC3E}">
        <p14:creationId xmlns:p14="http://schemas.microsoft.com/office/powerpoint/2010/main" val="20218329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7" y="-3245830"/>
            <a:ext cx="408626"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6" y="6267096"/>
            <a:ext cx="408626"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camun\Documents\Claire's Files\Cardigan Castle Project\Cardigan-Castle-Logo.png"/>
          <p:cNvPicPr/>
          <p:nvPr/>
        </p:nvPicPr>
        <p:blipFill>
          <a:blip r:embed="rId3" cstate="print">
            <a:extLst>
              <a:ext uri="{28A0092B-C50C-407E-A947-70E740481C1C}">
                <a14:useLocalDpi xmlns:a14="http://schemas.microsoft.com/office/drawing/2010/main"/>
              </a:ext>
            </a:extLst>
          </a:blip>
          <a:srcRect/>
          <a:stretch>
            <a:fillRect/>
          </a:stretch>
        </p:blipFill>
        <p:spPr bwMode="auto">
          <a:xfrm>
            <a:off x="210919" y="170330"/>
            <a:ext cx="1129849" cy="1224873"/>
          </a:xfrm>
          <a:prstGeom prst="rect">
            <a:avLst/>
          </a:prstGeom>
          <a:noFill/>
          <a:ln>
            <a:noFill/>
          </a:ln>
        </p:spPr>
      </p:pic>
      <p:sp>
        <p:nvSpPr>
          <p:cNvPr id="6" name="Text Box 2"/>
          <p:cNvSpPr txBox="1">
            <a:spLocks noChangeArrowheads="1"/>
          </p:cNvSpPr>
          <p:nvPr/>
        </p:nvSpPr>
        <p:spPr bwMode="auto">
          <a:xfrm>
            <a:off x="1484784" y="597968"/>
            <a:ext cx="5184575" cy="797235"/>
          </a:xfrm>
          <a:prstGeom prst="rect">
            <a:avLst/>
          </a:prstGeom>
          <a:solidFill>
            <a:srgbClr val="FFFFFF"/>
          </a:solidFill>
          <a:ln w="9525">
            <a:solidFill>
              <a:schemeClr val="bg1">
                <a:lumMod val="85000"/>
              </a:schemeClr>
            </a:solidFill>
            <a:miter lim="800000"/>
            <a:headEnd/>
            <a:tailEnd/>
          </a:ln>
        </p:spPr>
        <p:txBody>
          <a:bodyPr rot="0" vert="horz" wrap="square" lIns="91440" tIns="45720" rIns="91440" bIns="45720" anchor="t" anchorCtr="0">
            <a:noAutofit/>
          </a:bodyPr>
          <a:lstStyle/>
          <a:p>
            <a:pPr algn="ctr">
              <a:spcAft>
                <a:spcPts val="0"/>
              </a:spcAft>
            </a:pP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3000" dirty="0" smtClean="0">
                <a:ln w="9525" cap="rnd" cmpd="sng" algn="ctr">
                  <a:solidFill>
                    <a:srgbClr val="D9D9D9"/>
                  </a:solidFill>
                  <a:prstDash val="solid"/>
                  <a:bevel/>
                </a:ln>
                <a:latin typeface="Trebuchet MS" panose="020B0603020202020204" pitchFamily="34" charset="0"/>
                <a:ea typeface="Calibri"/>
                <a:cs typeface="Times New Roman"/>
              </a:rPr>
              <a:t>Risk Assessment</a:t>
            </a:r>
            <a:endParaRPr lang="en-GB" sz="3000" dirty="0">
              <a:effectLst/>
              <a:latin typeface="Trebuchet MS" panose="020B0603020202020204" pitchFamily="34" charset="0"/>
              <a:ea typeface="Calibri"/>
              <a:cs typeface="Times New Roman"/>
            </a:endParaRPr>
          </a:p>
          <a:p>
            <a:pPr algn="ctr">
              <a:spcAft>
                <a:spcPts val="0"/>
              </a:spcAft>
            </a:pPr>
            <a:r>
              <a:rPr lang="en-GB" sz="10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a:p>
            <a:pPr algn="ctr">
              <a:spcAft>
                <a:spcPts val="0"/>
              </a:spcAft>
            </a:pPr>
            <a:r>
              <a:rPr lang="en-GB" sz="1200" dirty="0">
                <a:ln w="9525" cap="rnd" cmpd="sng" algn="ctr">
                  <a:solidFill>
                    <a:srgbClr val="D9D9D9"/>
                  </a:solidFill>
                  <a:prstDash val="solid"/>
                  <a:bevel/>
                </a:ln>
                <a:effectLst/>
                <a:latin typeface="Trebuchet MS"/>
                <a:ea typeface="Calibri"/>
                <a:cs typeface="Times New Roman"/>
              </a:rPr>
              <a:t> </a:t>
            </a:r>
            <a:endParaRPr lang="en-GB" sz="1100" dirty="0">
              <a:effectLst/>
              <a:latin typeface="Calibri"/>
              <a:ea typeface="Calibri"/>
              <a:cs typeface="Times New Roman"/>
            </a:endParaRPr>
          </a:p>
        </p:txBody>
      </p:sp>
      <p:graphicFrame>
        <p:nvGraphicFramePr>
          <p:cNvPr id="8" name="Table 7"/>
          <p:cNvGraphicFramePr>
            <a:graphicFrameLocks noGrp="1"/>
          </p:cNvGraphicFramePr>
          <p:nvPr>
            <p:extLst>
              <p:ext uri="{D42A27DB-BD31-4B8C-83A1-F6EECF244321}">
                <p14:modId xmlns:p14="http://schemas.microsoft.com/office/powerpoint/2010/main" val="3587615034"/>
              </p:ext>
            </p:extLst>
          </p:nvPr>
        </p:nvGraphicFramePr>
        <p:xfrm>
          <a:off x="212705" y="1640632"/>
          <a:ext cx="6456654" cy="7651632"/>
        </p:xfrm>
        <a:graphic>
          <a:graphicData uri="http://schemas.openxmlformats.org/drawingml/2006/table">
            <a:tbl>
              <a:tblPr firstRow="1" bandRow="1">
                <a:tableStyleId>{5940675A-B579-460E-94D1-54222C63F5DA}</a:tableStyleId>
              </a:tblPr>
              <a:tblGrid>
                <a:gridCol w="1416095"/>
                <a:gridCol w="5040559"/>
              </a:tblGrid>
              <a:tr h="590084">
                <a:tc>
                  <a:txBody>
                    <a:bodyPr/>
                    <a:lstStyle/>
                    <a:p>
                      <a:r>
                        <a:rPr lang="en-GB" sz="1200" dirty="0" smtClean="0"/>
                        <a:t>Vehicle traffic</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GB" sz="1200" dirty="0" smtClean="0"/>
                        <a:t>The castle grounds are</a:t>
                      </a:r>
                      <a:r>
                        <a:rPr lang="en-GB" sz="1200" baseline="0" dirty="0" smtClean="0"/>
                        <a:t> closed to public vehicles during opening hours. However, there may be a requirement for movements on site of maintenance/service vehicles on occasions. </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r>
              <a:tr h="590084">
                <a:tc>
                  <a:txBody>
                    <a:bodyPr/>
                    <a:lstStyle/>
                    <a:p>
                      <a:r>
                        <a:rPr lang="en-GB" sz="1200" dirty="0" smtClean="0"/>
                        <a:t>Weather protection and</a:t>
                      </a:r>
                      <a:r>
                        <a:rPr lang="en-GB" sz="1200" baseline="0" dirty="0" smtClean="0"/>
                        <a:t> sun safety</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GB" sz="1200" dirty="0" smtClean="0"/>
                        <a:t>There are shaded areas throughout the site provided by trees. There are no general areas to shelter in bad weather other the Castle Green</a:t>
                      </a:r>
                      <a:r>
                        <a:rPr lang="en-GB" sz="1200" baseline="0" dirty="0" smtClean="0"/>
                        <a:t> House, or 1176 Café . </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1095870">
                <a:tc>
                  <a:txBody>
                    <a:bodyPr/>
                    <a:lstStyle/>
                    <a:p>
                      <a:r>
                        <a:rPr lang="en-GB" sz="1200" dirty="0" smtClean="0"/>
                        <a:t>Slips/trips/falls</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GB" sz="1200" dirty="0" smtClean="0"/>
                        <a:t>The following hazards should be noted:</a:t>
                      </a:r>
                    </a:p>
                    <a:p>
                      <a:pPr marL="171450" indent="-171450">
                        <a:buFont typeface="Arial" panose="020B0604020202020204" pitchFamily="34" charset="0"/>
                        <a:buChar char="•"/>
                      </a:pPr>
                      <a:r>
                        <a:rPr lang="en-GB" sz="1200" dirty="0" smtClean="0"/>
                        <a:t>Handrail are provided where necessary</a:t>
                      </a:r>
                    </a:p>
                    <a:p>
                      <a:pPr marL="171450" indent="-171450">
                        <a:buFont typeface="Arial" panose="020B0604020202020204" pitchFamily="34" charset="0"/>
                        <a:buChar char="•"/>
                      </a:pPr>
                      <a:r>
                        <a:rPr lang="en-GB" sz="1200" dirty="0" smtClean="0"/>
                        <a:t>There</a:t>
                      </a:r>
                      <a:r>
                        <a:rPr lang="en-GB" sz="1200" baseline="0" dirty="0" smtClean="0"/>
                        <a:t> is a steep, gravelled slope leading to the education room</a:t>
                      </a:r>
                    </a:p>
                    <a:p>
                      <a:pPr marL="171450" indent="-171450">
                        <a:buFont typeface="Arial" panose="020B0604020202020204" pitchFamily="34" charset="0"/>
                        <a:buChar char="•"/>
                      </a:pPr>
                      <a:r>
                        <a:rPr lang="en-GB" sz="1200" baseline="0" dirty="0" smtClean="0"/>
                        <a:t>There is a steep, grassed area falling to the boundary wall at the Strand side of the castle. This has been planted with Viburnum </a:t>
                      </a:r>
                      <a:r>
                        <a:rPr lang="en-GB" sz="1200" baseline="0" dirty="0" err="1" smtClean="0"/>
                        <a:t>tinus</a:t>
                      </a:r>
                      <a:r>
                        <a:rPr lang="en-GB" sz="1200" baseline="0" dirty="0" smtClean="0"/>
                        <a:t>, but these shrubs will not currently offer protection. There is a temporary rope fence in situ. </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21489">
                <a:tc>
                  <a:txBody>
                    <a:bodyPr/>
                    <a:lstStyle/>
                    <a:p>
                      <a:r>
                        <a:rPr lang="en-GB" sz="1200" dirty="0" smtClean="0"/>
                        <a:t>High level areas and castle walls</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GB" sz="1200" dirty="0" smtClean="0"/>
                        <a:t>Supervision is required at all times and there is to be no climbing or sitting on the castle wall. </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21489">
                <a:tc>
                  <a:txBody>
                    <a:bodyPr/>
                    <a:lstStyle/>
                    <a:p>
                      <a:r>
                        <a:rPr lang="en-GB" sz="1200" dirty="0" smtClean="0"/>
                        <a:t>Door entrapment</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GB" sz="1200" dirty="0" smtClean="0"/>
                        <a:t>Castle Green House has been fitted with automatic fire doors. Please be aware of closing doors on fingers, etc.</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21489">
                <a:tc>
                  <a:txBody>
                    <a:bodyPr/>
                    <a:lstStyle/>
                    <a:p>
                      <a:r>
                        <a:rPr lang="en-GB" sz="1200" dirty="0" smtClean="0"/>
                        <a:t>Play area</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GB" sz="1200" dirty="0" smtClean="0"/>
                        <a:t>This area requires adult</a:t>
                      </a:r>
                      <a:r>
                        <a:rPr lang="en-GB" sz="1200" baseline="0" dirty="0" smtClean="0"/>
                        <a:t> supervision at all times and a list of playground rules is posted in the area. S</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590084">
                <a:tc>
                  <a:txBody>
                    <a:bodyPr/>
                    <a:lstStyle/>
                    <a:p>
                      <a:r>
                        <a:rPr lang="en-GB" sz="1200" dirty="0" smtClean="0"/>
                        <a:t>Staff identification</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GB" sz="1200" dirty="0" smtClean="0"/>
                        <a:t>All staff wear</a:t>
                      </a:r>
                      <a:r>
                        <a:rPr lang="en-GB" sz="1200" baseline="0" dirty="0" smtClean="0"/>
                        <a:t> grey staff lanyard with a logo and STAFF card or square STAFF logo badge. Volunteers wear plain lanyards with a logo VOLUNTEER card or square VOLUNTEER badge. </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305376">
                <a:tc>
                  <a:txBody>
                    <a:bodyPr/>
                    <a:lstStyle/>
                    <a:p>
                      <a:r>
                        <a:rPr lang="en-GB" sz="1200" dirty="0" smtClean="0"/>
                        <a:t>Smoking</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GB" sz="1200" dirty="0" smtClean="0"/>
                        <a:t>Cardigan Castle is a non-smoking site. There are no designated smoking areas. </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421489">
                <a:tc>
                  <a:txBody>
                    <a:bodyPr/>
                    <a:lstStyle/>
                    <a:p>
                      <a:r>
                        <a:rPr lang="en-GB" sz="1200" dirty="0" smtClean="0"/>
                        <a:t>First Aid</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GB" sz="1200" dirty="0" smtClean="0"/>
                        <a:t>There are a high percentage of staff and</a:t>
                      </a:r>
                      <a:r>
                        <a:rPr lang="en-GB" sz="1200" baseline="0" dirty="0" smtClean="0"/>
                        <a:t> volunteers who are First Aid  at Work trained. They are able to provide a minor first aid service is required.</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305376">
                <a:tc>
                  <a:txBody>
                    <a:bodyPr/>
                    <a:lstStyle/>
                    <a:p>
                      <a:r>
                        <a:rPr lang="en-GB" sz="1200" dirty="0" smtClean="0"/>
                        <a:t>Fire Safety</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GB" sz="1200" dirty="0" smtClean="0"/>
                        <a:t>In</a:t>
                      </a:r>
                      <a:r>
                        <a:rPr lang="en-GB" sz="1200" baseline="0" dirty="0" smtClean="0"/>
                        <a:t> the event  of an emergency, please follow the evacuation </a:t>
                      </a:r>
                      <a:r>
                        <a:rPr lang="en-GB" sz="1200" baseline="0" dirty="0" err="1" smtClean="0"/>
                        <a:t>prodcedures</a:t>
                      </a:r>
                      <a:r>
                        <a:rPr lang="en-GB" sz="1200" baseline="0" dirty="0" smtClean="0"/>
                        <a:t>. </a:t>
                      </a:r>
                      <a:endParaRPr lang="en-GB" sz="12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590084">
                <a:tc>
                  <a:txBody>
                    <a:bodyPr/>
                    <a:lstStyle/>
                    <a:p>
                      <a:r>
                        <a:rPr lang="en-GB" sz="1200" b="1" dirty="0" smtClean="0"/>
                        <a:t>Public Liability</a:t>
                      </a:r>
                      <a:endParaRPr lang="en-GB" sz="1200" b="1"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GB" sz="1200" b="1" dirty="0" smtClean="0"/>
                        <a:t>Cardigan</a:t>
                      </a:r>
                      <a:r>
                        <a:rPr lang="en-GB" sz="1200" b="1" baseline="0" dirty="0" smtClean="0"/>
                        <a:t> Castle is covered by Public Liability Insurance to the amount of £5 million. The policy is with Royal Sun Alliance. Policy Number RKL23467/02/13</a:t>
                      </a:r>
                      <a:endParaRPr lang="en-GB" sz="1200" b="1"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52893">
                <a:tc>
                  <a:txBody>
                    <a:bodyPr/>
                    <a:lstStyle/>
                    <a:p>
                      <a:r>
                        <a:rPr lang="en-GB" sz="1200" b="1" dirty="0" smtClean="0"/>
                        <a:t>RISK</a:t>
                      </a:r>
                      <a:r>
                        <a:rPr lang="en-GB" sz="1200" b="1" baseline="0" dirty="0" smtClean="0"/>
                        <a:t> RATING</a:t>
                      </a:r>
                      <a:endParaRPr lang="en-GB" sz="1200" b="1"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r>
                        <a:rPr lang="en-GB" sz="1200" b="1" dirty="0" smtClean="0"/>
                        <a:t>Cardigan Castle has</a:t>
                      </a:r>
                      <a:r>
                        <a:rPr lang="en-GB" sz="1200" b="1" baseline="0" dirty="0" smtClean="0"/>
                        <a:t> been assessed as being a </a:t>
                      </a:r>
                      <a:r>
                        <a:rPr lang="en-GB" sz="1200" b="1" u="sng" baseline="0" dirty="0" smtClean="0"/>
                        <a:t>Low Risk</a:t>
                      </a:r>
                      <a:r>
                        <a:rPr lang="en-GB" sz="1200" b="1" u="none" baseline="0" dirty="0" smtClean="0"/>
                        <a:t> site.</a:t>
                      </a:r>
                      <a:endParaRPr lang="en-GB" sz="1200" b="1"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r>
              <a:tr h="252893">
                <a:tc>
                  <a:txBody>
                    <a:bodyPr/>
                    <a:lstStyle/>
                    <a:p>
                      <a:r>
                        <a:rPr lang="en-GB" sz="1200" b="0" dirty="0" smtClean="0"/>
                        <a:t>People at risk</a:t>
                      </a:r>
                      <a:endParaRPr lang="en-GB" sz="1200" b="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GB" sz="1200" b="0" dirty="0" smtClean="0"/>
                        <a:t>Employees, visitors, contractors, and children.</a:t>
                      </a:r>
                      <a:endParaRPr lang="en-GB" sz="1200" b="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52893">
                <a:tc>
                  <a:txBody>
                    <a:bodyPr/>
                    <a:lstStyle/>
                    <a:p>
                      <a:r>
                        <a:rPr lang="en-GB" sz="1200" b="0" dirty="0" smtClean="0"/>
                        <a:t>Hazards and control measures</a:t>
                      </a:r>
                      <a:endParaRPr lang="en-GB" sz="1200" b="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GB" sz="1200" b="0" dirty="0" smtClean="0"/>
                        <a:t>These</a:t>
                      </a:r>
                      <a:r>
                        <a:rPr lang="en-GB" sz="1200" b="0" baseline="0" dirty="0" smtClean="0"/>
                        <a:t> are detailed above and  control measures are adequate to manage the risks.</a:t>
                      </a:r>
                      <a:endParaRPr lang="en-GB" sz="1200" b="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52893">
                <a:tc>
                  <a:txBody>
                    <a:bodyPr/>
                    <a:lstStyle/>
                    <a:p>
                      <a:r>
                        <a:rPr lang="en-GB" sz="1200" b="0" dirty="0" smtClean="0"/>
                        <a:t>Review Date</a:t>
                      </a:r>
                      <a:endParaRPr lang="en-GB" sz="1200" b="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r>
                        <a:rPr lang="en-GB" sz="1200" b="0" dirty="0" smtClean="0"/>
                        <a:t>To be reviews annually unless there is a significant change  before that time that requires</a:t>
                      </a:r>
                      <a:r>
                        <a:rPr lang="en-GB" sz="1200" b="0" baseline="0" dirty="0" smtClean="0"/>
                        <a:t> an earlier review</a:t>
                      </a:r>
                      <a:endParaRPr lang="en-GB" sz="1200" b="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
        <p:nvSpPr>
          <p:cNvPr id="9" name="Text Box 2"/>
          <p:cNvSpPr txBox="1">
            <a:spLocks noChangeArrowheads="1"/>
          </p:cNvSpPr>
          <p:nvPr/>
        </p:nvSpPr>
        <p:spPr bwMode="auto">
          <a:xfrm>
            <a:off x="160381" y="9569382"/>
            <a:ext cx="4852795" cy="352170"/>
          </a:xfrm>
          <a:prstGeom prst="rect">
            <a:avLst/>
          </a:prstGeom>
          <a:noFill/>
          <a:ln w="12700">
            <a:noFill/>
            <a:miter lim="800000"/>
            <a:headEnd/>
            <a:tailEnd/>
          </a:ln>
        </p:spPr>
        <p:txBody>
          <a:bodyPr rot="0" vert="horz" wrap="square" lIns="91440" tIns="45720" rIns="91440" bIns="45720" anchor="t" anchorCtr="0">
            <a:noAutofit/>
          </a:bodyPr>
          <a:lstStyle/>
          <a:p>
            <a:pPr>
              <a:spcAft>
                <a:spcPts val="0"/>
              </a:spcAft>
            </a:pPr>
            <a:r>
              <a:rPr lang="en-GB" sz="1000" dirty="0" smtClean="0">
                <a:solidFill>
                  <a:schemeClr val="bg1"/>
                </a:solidFill>
                <a:latin typeface="Trebuchet MS" panose="020B0603020202020204" pitchFamily="34" charset="0"/>
                <a:ea typeface="Calibri"/>
                <a:cs typeface="Times New Roman"/>
              </a:rPr>
              <a:t>Cardigan Castle - Risk Assessment – March 2017 (</a:t>
            </a:r>
            <a:r>
              <a:rPr lang="en-GB" sz="1000" dirty="0" err="1" smtClean="0">
                <a:solidFill>
                  <a:schemeClr val="bg1"/>
                </a:solidFill>
                <a:latin typeface="Trebuchet MS" panose="020B0603020202020204" pitchFamily="34" charset="0"/>
                <a:ea typeface="Calibri"/>
                <a:cs typeface="Times New Roman"/>
              </a:rPr>
              <a:t>S.Edwards</a:t>
            </a:r>
            <a:r>
              <a:rPr lang="en-GB" sz="1000" dirty="0" smtClean="0">
                <a:solidFill>
                  <a:schemeClr val="bg1"/>
                </a:solidFill>
                <a:latin typeface="Trebuchet MS" panose="020B0603020202020204" pitchFamily="34" charset="0"/>
                <a:ea typeface="Calibri"/>
                <a:cs typeface="Times New Roman"/>
              </a:rPr>
              <a:t>) </a:t>
            </a:r>
          </a:p>
        </p:txBody>
      </p:sp>
    </p:spTree>
    <p:extLst>
      <p:ext uri="{BB962C8B-B14F-4D97-AF65-F5344CB8AC3E}">
        <p14:creationId xmlns:p14="http://schemas.microsoft.com/office/powerpoint/2010/main" val="36089328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7" y="-3245830"/>
            <a:ext cx="408626"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0196"/>
          <a:stretch/>
        </p:blipFill>
        <p:spPr bwMode="auto">
          <a:xfrm rot="5400000">
            <a:off x="3219096" y="6267096"/>
            <a:ext cx="408626"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camun\Documents\Claire's Files\Cardigan Castle Project\Cardigan-Castle-Logo.png"/>
          <p:cNvPicPr/>
          <p:nvPr/>
        </p:nvPicPr>
        <p:blipFill>
          <a:blip r:embed="rId3" cstate="print">
            <a:extLst>
              <a:ext uri="{28A0092B-C50C-407E-A947-70E740481C1C}">
                <a14:useLocalDpi xmlns:a14="http://schemas.microsoft.com/office/drawing/2010/main"/>
              </a:ext>
            </a:extLst>
          </a:blip>
          <a:srcRect/>
          <a:stretch>
            <a:fillRect/>
          </a:stretch>
        </p:blipFill>
        <p:spPr bwMode="auto">
          <a:xfrm>
            <a:off x="212705" y="8049344"/>
            <a:ext cx="1416095" cy="1652509"/>
          </a:xfrm>
          <a:prstGeom prst="rect">
            <a:avLst/>
          </a:prstGeom>
          <a:noFill/>
          <a:ln>
            <a:noFill/>
          </a:ln>
        </p:spPr>
      </p:pic>
      <p:sp>
        <p:nvSpPr>
          <p:cNvPr id="5" name="Text Box 2"/>
          <p:cNvSpPr txBox="1">
            <a:spLocks noChangeArrowheads="1"/>
          </p:cNvSpPr>
          <p:nvPr/>
        </p:nvSpPr>
        <p:spPr bwMode="auto">
          <a:xfrm>
            <a:off x="1816563" y="8049344"/>
            <a:ext cx="4852795" cy="1224136"/>
          </a:xfrm>
          <a:prstGeom prst="rect">
            <a:avLst/>
          </a:prstGeom>
          <a:noFill/>
          <a:ln w="12700">
            <a:solidFill>
              <a:schemeClr val="bg1">
                <a:lumMod val="85000"/>
              </a:schemeClr>
            </a:solidFill>
            <a:miter lim="800000"/>
            <a:headEnd/>
            <a:tailEnd/>
          </a:ln>
        </p:spPr>
        <p:txBody>
          <a:bodyPr rot="0" vert="horz" wrap="square" lIns="91440" tIns="45720" rIns="91440" bIns="45720" anchor="t" anchorCtr="0">
            <a:noAutofit/>
          </a:bodyPr>
          <a:lstStyle/>
          <a:p>
            <a:endParaRPr lang="en-GB" sz="1200" b="1" dirty="0" smtClean="0"/>
          </a:p>
          <a:p>
            <a:r>
              <a:rPr lang="en-GB" sz="1200" b="1" dirty="0" smtClean="0"/>
              <a:t>Cardigan </a:t>
            </a:r>
            <a:r>
              <a:rPr lang="en-GB" sz="1200" b="1" dirty="0"/>
              <a:t>Castle</a:t>
            </a:r>
            <a:r>
              <a:rPr lang="en-GB" sz="1200" dirty="0"/>
              <a:t> </a:t>
            </a:r>
            <a:endParaRPr lang="en-GB" sz="1200" dirty="0" smtClean="0"/>
          </a:p>
          <a:p>
            <a:r>
              <a:rPr lang="en-GB" sz="1200" dirty="0" smtClean="0"/>
              <a:t>Green </a:t>
            </a:r>
            <a:r>
              <a:rPr lang="en-GB" sz="1200" dirty="0"/>
              <a:t>Street, Cardigan SA43 1JA</a:t>
            </a:r>
          </a:p>
          <a:p>
            <a:r>
              <a:rPr lang="en-GB" sz="1200" dirty="0" smtClean="0"/>
              <a:t>Telephone</a:t>
            </a:r>
            <a:r>
              <a:rPr lang="en-GB" sz="1200" dirty="0"/>
              <a:t>: </a:t>
            </a:r>
            <a:r>
              <a:rPr lang="en-GB" sz="1200" dirty="0" smtClean="0"/>
              <a:t>01239 623678, or 01239 615131</a:t>
            </a:r>
            <a:endParaRPr lang="en-GB" sz="1200" dirty="0"/>
          </a:p>
          <a:p>
            <a:r>
              <a:rPr lang="en-GB" sz="1200" dirty="0" smtClean="0"/>
              <a:t>Email</a:t>
            </a:r>
            <a:r>
              <a:rPr lang="en-GB" sz="1200" dirty="0"/>
              <a:t>: </a:t>
            </a:r>
            <a:r>
              <a:rPr lang="en-GB" sz="1200" dirty="0" smtClean="0">
                <a:hlinkClick r:id="rId4"/>
              </a:rPr>
              <a:t>info@cardigancastle.com</a:t>
            </a:r>
            <a:endParaRPr lang="en-GB" sz="1200" dirty="0"/>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941168" y="8098724"/>
            <a:ext cx="1656182" cy="1135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212705" y="3944888"/>
            <a:ext cx="6456653" cy="3960440"/>
          </a:xfrm>
          <a:prstGeom prst="rect">
            <a:avLst/>
          </a:prstGeom>
          <a:noFill/>
          <a:ln w="12700">
            <a:solidFill>
              <a:schemeClr val="bg1">
                <a:lumMod val="85000"/>
              </a:schemeClr>
            </a:solidFill>
            <a:miter lim="800000"/>
            <a:headEnd/>
            <a:tailEnd/>
          </a:ln>
        </p:spPr>
        <p:txBody>
          <a:bodyPr rot="0" vert="horz" wrap="square" lIns="91440" tIns="45720" rIns="91440" bIns="45720" anchor="t" anchorCtr="0">
            <a:noAutofit/>
          </a:bodyPr>
          <a:lstStyle/>
          <a:p>
            <a:endParaRPr lang="en-GB" sz="1200" dirty="0" smtClean="0"/>
          </a:p>
          <a:p>
            <a:r>
              <a:rPr lang="en-GB" sz="1200" dirty="0" smtClean="0"/>
              <a:t>Copyright © Cardigan Castle</a:t>
            </a:r>
          </a:p>
          <a:p>
            <a:endParaRPr lang="en-GB" sz="1200" dirty="0"/>
          </a:p>
          <a:p>
            <a:r>
              <a:rPr lang="en-GB" sz="1200" dirty="0" smtClean="0"/>
              <a:t>All rights reserved. No part of this publication may be reproduced, distributed, or transmitted in any form or by any means, including photocopying, recording, or other electronic or mechanical methods, without prior written permission of Cardigan Castle, except in the case of brief quotations embodied in critical reviews and certain other non-commercial uses permitted by copyright law, such as educational purposes. </a:t>
            </a:r>
          </a:p>
          <a:p>
            <a:endParaRPr lang="en-GB" sz="1200" dirty="0" smtClean="0"/>
          </a:p>
          <a:p>
            <a:r>
              <a:rPr lang="en-GB" sz="1200" dirty="0" smtClean="0"/>
              <a:t>Author, design and layout:  </a:t>
            </a:r>
            <a:r>
              <a:rPr lang="en-GB" sz="1200" dirty="0"/>
              <a:t>Claire </a:t>
            </a:r>
            <a:r>
              <a:rPr lang="en-GB" sz="1200" dirty="0" smtClean="0"/>
              <a:t>Amundson</a:t>
            </a:r>
          </a:p>
          <a:p>
            <a:r>
              <a:rPr lang="en-GB" sz="1200" dirty="0" smtClean="0"/>
              <a:t>Cardigan Castle Site Map</a:t>
            </a:r>
            <a:r>
              <a:rPr lang="en-GB" sz="1200" smtClean="0"/>
              <a:t>: Lisa Hellier</a:t>
            </a:r>
            <a:endParaRPr lang="en-GB" sz="1200" dirty="0" smtClean="0"/>
          </a:p>
          <a:p>
            <a:r>
              <a:rPr lang="en-GB" sz="1200" dirty="0" smtClean="0"/>
              <a:t>Castle Green House Floor Plan</a:t>
            </a:r>
            <a:r>
              <a:rPr lang="en-GB" sz="1200" dirty="0"/>
              <a:t>: </a:t>
            </a:r>
            <a:r>
              <a:rPr lang="en-GB" sz="1200" dirty="0" err="1" smtClean="0"/>
              <a:t>Locly</a:t>
            </a:r>
            <a:r>
              <a:rPr lang="en-GB" sz="1200" dirty="0"/>
              <a:t> </a:t>
            </a:r>
            <a:endParaRPr lang="en-GB" sz="1200" dirty="0" smtClean="0"/>
          </a:p>
          <a:p>
            <a:r>
              <a:rPr lang="en-GB" sz="1200" dirty="0" smtClean="0"/>
              <a:t>Translation</a:t>
            </a:r>
            <a:r>
              <a:rPr lang="en-GB" sz="1200" dirty="0"/>
              <a:t>: </a:t>
            </a:r>
            <a:r>
              <a:rPr lang="en-GB" sz="1200" dirty="0" smtClean="0"/>
              <a:t>Anwen Francis</a:t>
            </a:r>
            <a:endParaRPr lang="en-GB" sz="1200" dirty="0"/>
          </a:p>
          <a:p>
            <a:endParaRPr lang="en-GB" sz="1200" dirty="0"/>
          </a:p>
          <a:p>
            <a:r>
              <a:rPr lang="en-GB" sz="1200" dirty="0" smtClean="0"/>
              <a:t>With thanks to Glen Johnson and Sue Lewis for their kind assistance and fact-checking during the production of this resource. </a:t>
            </a:r>
          </a:p>
          <a:p>
            <a:endParaRPr lang="en-GB" sz="1200" dirty="0"/>
          </a:p>
          <a:p>
            <a:r>
              <a:rPr lang="en-GB" sz="1200" dirty="0"/>
              <a:t>For more information on copyright exemption rights for schools, please visit </a:t>
            </a:r>
            <a:r>
              <a:rPr lang="en-GB" sz="1200" dirty="0">
                <a:hlinkClick r:id="rId6"/>
              </a:rPr>
              <a:t>https://www.gov.uk/government/uploads/system/uploads/attachment_data/file/375951/Education_and_Teaching.pdf</a:t>
            </a:r>
            <a:r>
              <a:rPr lang="en-GB" sz="1200" dirty="0"/>
              <a:t>  and </a:t>
            </a:r>
            <a:r>
              <a:rPr lang="en-GB" sz="1200" dirty="0">
                <a:hlinkClick r:id="rId7"/>
              </a:rPr>
              <a:t>http://copyrightuser.org/topics/education/</a:t>
            </a:r>
            <a:r>
              <a:rPr lang="en-GB" sz="1200" dirty="0"/>
              <a:t> . </a:t>
            </a:r>
          </a:p>
          <a:p>
            <a:endParaRPr lang="en-GB" sz="1200" dirty="0"/>
          </a:p>
          <a:p>
            <a:endParaRPr lang="en-GB" sz="1200" b="1" dirty="0" smtClean="0"/>
          </a:p>
        </p:txBody>
      </p:sp>
    </p:spTree>
    <p:extLst>
      <p:ext uri="{BB962C8B-B14F-4D97-AF65-F5344CB8AC3E}">
        <p14:creationId xmlns:p14="http://schemas.microsoft.com/office/powerpoint/2010/main" val="26126712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5144" y="238546"/>
            <a:ext cx="1560375" cy="305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camun\Documents\Claire's Files\Cardigan Castle Project\Cardigan-Castle-Logo.png"/>
          <p:cNvPicPr/>
          <p:nvPr/>
        </p:nvPicPr>
        <p:blipFill>
          <a:blip r:embed="rId3" cstate="print">
            <a:extLst>
              <a:ext uri="{28A0092B-C50C-407E-A947-70E740481C1C}">
                <a14:useLocalDpi xmlns:a14="http://schemas.microsoft.com/office/drawing/2010/main"/>
              </a:ext>
            </a:extLst>
          </a:blip>
          <a:srcRect/>
          <a:stretch>
            <a:fillRect/>
          </a:stretch>
        </p:blipFill>
        <p:spPr bwMode="auto">
          <a:xfrm>
            <a:off x="416380" y="469616"/>
            <a:ext cx="1202964" cy="1363072"/>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3671" y="246776"/>
            <a:ext cx="4575832" cy="3047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p:nvPr/>
        </p:nvPicPr>
        <p:blipFill rotWithShape="1">
          <a:blip r:embed="rId5" cstate="print">
            <a:extLst>
              <a:ext uri="{28A0092B-C50C-407E-A947-70E740481C1C}">
                <a14:useLocalDpi xmlns:a14="http://schemas.microsoft.com/office/drawing/2010/main"/>
              </a:ext>
            </a:extLst>
          </a:blip>
          <a:srcRect/>
          <a:stretch/>
        </p:blipFill>
        <p:spPr bwMode="auto">
          <a:xfrm>
            <a:off x="279630" y="3460958"/>
            <a:ext cx="6317722" cy="1132003"/>
          </a:xfrm>
          <a:prstGeom prst="rect">
            <a:avLst/>
          </a:prstGeom>
          <a:ln>
            <a:noFill/>
          </a:ln>
          <a:extLst>
            <a:ext uri="{53640926-AAD7-44D8-BBD7-CCE9431645EC}">
              <a14:shadowObscured xmlns:a14="http://schemas.microsoft.com/office/drawing/2010/main"/>
            </a:ext>
          </a:extLst>
        </p:spPr>
      </p:pic>
      <p:sp>
        <p:nvSpPr>
          <p:cNvPr id="14" name="Text Box 2"/>
          <p:cNvSpPr txBox="1">
            <a:spLocks noChangeArrowheads="1"/>
          </p:cNvSpPr>
          <p:nvPr/>
        </p:nvSpPr>
        <p:spPr bwMode="auto">
          <a:xfrm>
            <a:off x="279632" y="3460959"/>
            <a:ext cx="6317720" cy="1132002"/>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r>
              <a:rPr lang="en-GB" sz="1600" b="1" dirty="0">
                <a:latin typeface="Trebuchet MS" panose="020B0603020202020204" pitchFamily="34" charset="0"/>
                <a:ea typeface="Calibri"/>
                <a:cs typeface="Times New Roman"/>
              </a:rPr>
              <a:t>STOP </a:t>
            </a:r>
            <a:r>
              <a:rPr lang="en-GB" sz="1600" b="1" dirty="0" smtClean="0">
                <a:latin typeface="Trebuchet MS" panose="020B0603020202020204" pitchFamily="34" charset="0"/>
                <a:ea typeface="Calibri"/>
                <a:cs typeface="Times New Roman"/>
              </a:rPr>
              <a:t>1: 1176 Restaurant</a:t>
            </a:r>
          </a:p>
          <a:p>
            <a:r>
              <a:rPr lang="en-GB" sz="1600" dirty="0" smtClean="0">
                <a:latin typeface="Trebuchet MS" panose="020B0603020202020204" pitchFamily="34" charset="0"/>
                <a:ea typeface="Calibri"/>
                <a:cs typeface="Times New Roman"/>
              </a:rPr>
              <a:t>The restaurant within the Cardigan Castle grounds is a new building. It was built where 30 metres of the West Wall had fallen down in 1984.</a:t>
            </a:r>
          </a:p>
        </p:txBody>
      </p:sp>
      <p:sp>
        <p:nvSpPr>
          <p:cNvPr id="5" name="Rectangle 1"/>
          <p:cNvSpPr>
            <a:spLocks noChangeArrowheads="1"/>
          </p:cNvSpPr>
          <p:nvPr/>
        </p:nvSpPr>
        <p:spPr bwMode="auto">
          <a:xfrm>
            <a:off x="1333500" y="5199063"/>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Text Box 2"/>
          <p:cNvSpPr txBox="1">
            <a:spLocks noChangeArrowheads="1"/>
          </p:cNvSpPr>
          <p:nvPr/>
        </p:nvSpPr>
        <p:spPr bwMode="auto">
          <a:xfrm>
            <a:off x="255144" y="4808984"/>
            <a:ext cx="6317720" cy="4680520"/>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lgn="ctr"/>
            <a:r>
              <a:rPr lang="en-GB" sz="1600" dirty="0" smtClean="0">
                <a:latin typeface="Trebuchet MS" panose="020B0603020202020204" pitchFamily="34" charset="0"/>
                <a:ea typeface="Calibri"/>
                <a:cs typeface="Times New Roman"/>
              </a:rPr>
              <a:t>Take a look around and discuss the other buildings you see alongside the old castle walls. </a:t>
            </a:r>
          </a:p>
          <a:p>
            <a:pPr algn="ctr"/>
            <a:endParaRPr lang="en-GB" sz="1600" dirty="0">
              <a:latin typeface="Trebuchet MS" panose="020B0603020202020204" pitchFamily="34" charset="0"/>
              <a:ea typeface="Calibri"/>
              <a:cs typeface="Times New Roman"/>
            </a:endParaRPr>
          </a:p>
          <a:p>
            <a:pPr algn="ctr"/>
            <a:endParaRPr lang="en-GB" sz="1600" dirty="0">
              <a:latin typeface="Trebuchet MS" panose="020B0603020202020204" pitchFamily="34" charset="0"/>
              <a:ea typeface="Calibri"/>
              <a:cs typeface="Times New Roman"/>
            </a:endParaRPr>
          </a:p>
          <a:p>
            <a:pPr algn="ctr"/>
            <a:endParaRPr lang="en-GB" sz="1600" dirty="0" smtClean="0">
              <a:latin typeface="Trebuchet MS" panose="020B0603020202020204" pitchFamily="34" charset="0"/>
              <a:ea typeface="Calibri"/>
              <a:cs typeface="Times New Roman"/>
            </a:endParaRPr>
          </a:p>
          <a:p>
            <a:pPr algn="ctr"/>
            <a:endParaRPr lang="en-GB" sz="1600" dirty="0">
              <a:latin typeface="Trebuchet MS" panose="020B0603020202020204" pitchFamily="34" charset="0"/>
              <a:ea typeface="Calibri"/>
              <a:cs typeface="Times New Roman"/>
            </a:endParaRPr>
          </a:p>
          <a:p>
            <a:pPr algn="ctr"/>
            <a:endParaRPr lang="en-GB" sz="1600" dirty="0" smtClean="0">
              <a:latin typeface="Trebuchet MS" panose="020B0603020202020204" pitchFamily="34" charset="0"/>
              <a:ea typeface="Calibri"/>
              <a:cs typeface="Times New Roman"/>
            </a:endParaRPr>
          </a:p>
          <a:p>
            <a:pPr algn="ctr"/>
            <a:endParaRPr lang="en-GB" sz="1600" dirty="0">
              <a:latin typeface="Trebuchet MS" panose="020B0603020202020204" pitchFamily="34" charset="0"/>
              <a:ea typeface="Calibri"/>
              <a:cs typeface="Times New Roman"/>
            </a:endParaRPr>
          </a:p>
          <a:p>
            <a:pPr algn="ctr"/>
            <a:endParaRPr lang="en-GB" sz="1600" dirty="0" smtClean="0">
              <a:latin typeface="Trebuchet MS" panose="020B0603020202020204" pitchFamily="34" charset="0"/>
              <a:ea typeface="Calibri"/>
              <a:cs typeface="Times New Roman"/>
            </a:endParaRPr>
          </a:p>
          <a:p>
            <a:pPr algn="ctr"/>
            <a:endParaRPr lang="en-GB" sz="1600" dirty="0">
              <a:latin typeface="Trebuchet MS" panose="020B0603020202020204" pitchFamily="34" charset="0"/>
              <a:ea typeface="Calibri"/>
              <a:cs typeface="Times New Roman"/>
            </a:endParaRPr>
          </a:p>
          <a:p>
            <a:pPr algn="ctr"/>
            <a:endParaRPr lang="en-GB" sz="1600" dirty="0" smtClean="0">
              <a:latin typeface="Trebuchet MS" panose="020B0603020202020204" pitchFamily="34" charset="0"/>
              <a:ea typeface="Calibri"/>
              <a:cs typeface="Times New Roman"/>
            </a:endParaRPr>
          </a:p>
          <a:p>
            <a:pPr algn="ctr"/>
            <a:endParaRPr lang="en-GB" sz="1600" dirty="0">
              <a:latin typeface="Trebuchet MS" panose="020B0603020202020204" pitchFamily="34" charset="0"/>
              <a:ea typeface="Calibri"/>
              <a:cs typeface="Times New Roman"/>
            </a:endParaRPr>
          </a:p>
          <a:p>
            <a:pPr algn="ctr"/>
            <a:endParaRPr lang="en-GB" sz="1600" dirty="0" smtClean="0">
              <a:latin typeface="Trebuchet MS" panose="020B0603020202020204" pitchFamily="34" charset="0"/>
              <a:ea typeface="Calibri"/>
              <a:cs typeface="Times New Roman"/>
            </a:endParaRPr>
          </a:p>
          <a:p>
            <a:pPr algn="ctr"/>
            <a:endParaRPr lang="en-GB" sz="1600" dirty="0">
              <a:latin typeface="Trebuchet MS" panose="020B0603020202020204" pitchFamily="34" charset="0"/>
              <a:ea typeface="Calibri"/>
              <a:cs typeface="Times New Roman"/>
            </a:endParaRPr>
          </a:p>
          <a:p>
            <a:pPr algn="ctr"/>
            <a:endParaRPr lang="en-GB" sz="800" dirty="0" smtClean="0">
              <a:latin typeface="Trebuchet MS" panose="020B0603020202020204" pitchFamily="34" charset="0"/>
              <a:ea typeface="Calibri"/>
              <a:cs typeface="Times New Roman"/>
            </a:endParaRPr>
          </a:p>
          <a:p>
            <a:pPr algn="ctr"/>
            <a:r>
              <a:rPr lang="en-GB" sz="1600" dirty="0" smtClean="0">
                <a:latin typeface="Trebuchet MS" panose="020B0603020202020204" pitchFamily="34" charset="0"/>
                <a:ea typeface="Calibri"/>
                <a:cs typeface="Times New Roman"/>
              </a:rPr>
              <a:t>Draw the buildings and walls you can see in the space above. </a:t>
            </a:r>
          </a:p>
          <a:p>
            <a:pPr algn="ctr"/>
            <a:r>
              <a:rPr lang="en-GB" sz="1600" dirty="0" smtClean="0">
                <a:latin typeface="Trebuchet MS" panose="020B0603020202020204" pitchFamily="34" charset="0"/>
                <a:ea typeface="Calibri"/>
                <a:cs typeface="Times New Roman"/>
              </a:rPr>
              <a:t>Put a square around the features you see that are similar, and a circle around those that are different. You may find that the buildings are completely different! </a:t>
            </a:r>
          </a:p>
        </p:txBody>
      </p:sp>
    </p:spTree>
    <p:extLst>
      <p:ext uri="{BB962C8B-B14F-4D97-AF65-F5344CB8AC3E}">
        <p14:creationId xmlns:p14="http://schemas.microsoft.com/office/powerpoint/2010/main" val="139169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988840" y="263149"/>
            <a:ext cx="2165191" cy="3047835"/>
            <a:chOff x="0" y="0"/>
            <a:chExt cx="3318387" cy="5014452"/>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3318387" cy="1253613"/>
            </a:xfrm>
            <a:prstGeom prst="rect">
              <a:avLst/>
            </a:prstGeom>
            <a:ln>
              <a:noFill/>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1253613"/>
              <a:ext cx="3318387" cy="1253613"/>
            </a:xfrm>
            <a:prstGeom prst="rect">
              <a:avLst/>
            </a:prstGeom>
            <a:ln>
              <a:noFill/>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2507226"/>
              <a:ext cx="3318387" cy="1253613"/>
            </a:xfrm>
            <a:prstGeom prst="rect">
              <a:avLst/>
            </a:prstGeom>
            <a:ln>
              <a:noFill/>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3760839"/>
              <a:ext cx="3318387" cy="1253613"/>
            </a:xfrm>
            <a:prstGeom prst="rect">
              <a:avLst/>
            </a:prstGeom>
            <a:ln>
              <a:noFill/>
            </a:ln>
            <a:extLst>
              <a:ext uri="{53640926-AAD7-44D8-BBD7-CCE9431645EC}">
                <a14:shadowObscured xmlns:a14="http://schemas.microsoft.com/office/drawing/2010/main"/>
              </a:ext>
            </a:extLst>
          </p:spPr>
        </p:pic>
      </p:grpSp>
      <p:sp>
        <p:nvSpPr>
          <p:cNvPr id="6" name="Text Box 2"/>
          <p:cNvSpPr txBox="1">
            <a:spLocks noChangeArrowheads="1"/>
          </p:cNvSpPr>
          <p:nvPr/>
        </p:nvSpPr>
        <p:spPr bwMode="auto">
          <a:xfrm>
            <a:off x="1988840" y="263149"/>
            <a:ext cx="2165192" cy="3052915"/>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r>
              <a:rPr lang="en-GB" b="1" dirty="0" smtClean="0">
                <a:latin typeface="Trebuchet MS" panose="020B0603020202020204" pitchFamily="34" charset="0"/>
                <a:ea typeface="Calibri"/>
                <a:cs typeface="Times New Roman"/>
              </a:rPr>
              <a:t>STOP 1: </a:t>
            </a:r>
            <a:endParaRPr lang="en-GB" b="1" dirty="0">
              <a:latin typeface="Trebuchet MS" panose="020B0603020202020204" pitchFamily="34" charset="0"/>
              <a:ea typeface="Calibri"/>
              <a:cs typeface="Times New Roman"/>
            </a:endParaRPr>
          </a:p>
          <a:p>
            <a:r>
              <a:rPr lang="en-GB" dirty="0" smtClean="0">
                <a:latin typeface="Trebuchet MS" panose="020B0603020202020204" pitchFamily="34" charset="0"/>
                <a:ea typeface="Calibri"/>
                <a:cs typeface="Times New Roman"/>
              </a:rPr>
              <a:t>South Castle Wall</a:t>
            </a:r>
          </a:p>
          <a:p>
            <a:endParaRPr lang="en-GB" sz="1000" dirty="0">
              <a:effectLst/>
              <a:latin typeface="Trebuchet MS" panose="020B0603020202020204" pitchFamily="34" charset="0"/>
              <a:ea typeface="Calibri"/>
              <a:cs typeface="Times New Roman"/>
            </a:endParaRPr>
          </a:p>
          <a:p>
            <a:r>
              <a:rPr lang="en-GB" sz="1550" dirty="0" smtClean="0">
                <a:latin typeface="Trebuchet MS" panose="020B0603020202020204" pitchFamily="34" charset="0"/>
                <a:ea typeface="Calibri"/>
                <a:cs typeface="Times New Roman"/>
              </a:rPr>
              <a:t>Walk to the castle wall and look out over the wall. Cardigan was a busy port many years ago. Look at the view, and then look at the picture below. Can you spot the differences? </a:t>
            </a:r>
          </a:p>
          <a:p>
            <a:endParaRPr lang="en-GB" sz="1600" dirty="0">
              <a:effectLst/>
              <a:latin typeface="Trebuchet MS" panose="020B0603020202020204" pitchFamily="34" charset="0"/>
              <a:ea typeface="Calibri"/>
              <a:cs typeface="Times New Roman"/>
            </a:endParaRPr>
          </a:p>
        </p:txBody>
      </p:sp>
      <p:pic>
        <p:nvPicPr>
          <p:cNvPr id="4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144" y="238546"/>
            <a:ext cx="1560375" cy="305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Users\camun\Documents\Claire's Files\Cardigan Castle Project\Cardigan-Castle-Logo.png"/>
          <p:cNvPicPr/>
          <p:nvPr/>
        </p:nvPicPr>
        <p:blipFill>
          <a:blip r:embed="rId4" cstate="print">
            <a:extLst>
              <a:ext uri="{28A0092B-C50C-407E-A947-70E740481C1C}">
                <a14:useLocalDpi xmlns:a14="http://schemas.microsoft.com/office/drawing/2010/main"/>
              </a:ext>
            </a:extLst>
          </a:blip>
          <a:srcRect/>
          <a:stretch>
            <a:fillRect/>
          </a:stretch>
        </p:blipFill>
        <p:spPr bwMode="auto">
          <a:xfrm>
            <a:off x="416380" y="469616"/>
            <a:ext cx="1202964" cy="1363072"/>
          </a:xfrm>
          <a:prstGeom prst="rect">
            <a:avLst/>
          </a:prstGeom>
          <a:noFill/>
          <a:ln>
            <a:noFill/>
          </a:ln>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275903" y="250847"/>
            <a:ext cx="2273348" cy="3031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Cardigan Mercantile Quay - Cardigan 2010 Collection"/>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55144" y="6033119"/>
            <a:ext cx="6294107" cy="32729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5144" y="9273480"/>
            <a:ext cx="6294107" cy="261610"/>
          </a:xfrm>
          <a:prstGeom prst="rect">
            <a:avLst/>
          </a:prstGeom>
          <a:noFill/>
        </p:spPr>
        <p:txBody>
          <a:bodyPr wrap="square" rtlCol="0">
            <a:spAutoFit/>
          </a:bodyPr>
          <a:lstStyle/>
          <a:p>
            <a:r>
              <a:rPr lang="en-GB" sz="1050" dirty="0" smtClean="0"/>
              <a:t>Image taken from </a:t>
            </a:r>
            <a:r>
              <a:rPr lang="en-GB" sz="1050" dirty="0" smtClean="0">
                <a:hlinkClick r:id="rId8"/>
              </a:rPr>
              <a:t>http</a:t>
            </a:r>
            <a:r>
              <a:rPr lang="en-GB" sz="1050" dirty="0">
                <a:hlinkClick r:id="rId8"/>
              </a:rPr>
              <a:t>://</a:t>
            </a:r>
            <a:r>
              <a:rPr lang="en-GB" sz="1050" dirty="0" smtClean="0">
                <a:hlinkClick r:id="rId8"/>
              </a:rPr>
              <a:t>cardigan-maritime.com/through-the-ages/ports-and-trades.html</a:t>
            </a:r>
            <a:r>
              <a:rPr lang="en-GB" sz="1050" dirty="0" smtClean="0"/>
              <a:t> </a:t>
            </a:r>
            <a:endParaRPr lang="en-GB" sz="1050" dirty="0"/>
          </a:p>
        </p:txBody>
      </p:sp>
      <p:sp>
        <p:nvSpPr>
          <p:cNvPr id="42" name="Text Box 2"/>
          <p:cNvSpPr txBox="1">
            <a:spLocks noChangeArrowheads="1"/>
          </p:cNvSpPr>
          <p:nvPr/>
        </p:nvSpPr>
        <p:spPr bwMode="auto">
          <a:xfrm>
            <a:off x="255144" y="3512840"/>
            <a:ext cx="6270200" cy="2452795"/>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lgn="ctr">
              <a:spcAft>
                <a:spcPts val="0"/>
              </a:spcAft>
            </a:pPr>
            <a:r>
              <a:rPr lang="en-GB" sz="2000" dirty="0" smtClean="0">
                <a:latin typeface="Trebuchet MS" panose="020B0603020202020204" pitchFamily="34" charset="0"/>
                <a:ea typeface="Calibri"/>
                <a:cs typeface="Times New Roman"/>
              </a:rPr>
              <a:t>Draw 2 things you see that are not in the picture. </a:t>
            </a:r>
            <a:endParaRPr lang="en-GB" sz="1100" dirty="0">
              <a:effectLst/>
              <a:latin typeface="Trebuchet MS" panose="020B0603020202020204" pitchFamily="34" charset="0"/>
              <a:ea typeface="Calibri"/>
              <a:cs typeface="Times New Roman"/>
            </a:endParaRPr>
          </a:p>
        </p:txBody>
      </p:sp>
    </p:spTree>
    <p:extLst>
      <p:ext uri="{BB962C8B-B14F-4D97-AF65-F5344CB8AC3E}">
        <p14:creationId xmlns:p14="http://schemas.microsoft.com/office/powerpoint/2010/main" val="765446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988840" y="263149"/>
            <a:ext cx="2165191" cy="3047835"/>
            <a:chOff x="0" y="0"/>
            <a:chExt cx="3318387" cy="5014452"/>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3318387" cy="1253613"/>
            </a:xfrm>
            <a:prstGeom prst="rect">
              <a:avLst/>
            </a:prstGeom>
            <a:ln>
              <a:noFill/>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1253613"/>
              <a:ext cx="3318387" cy="1253613"/>
            </a:xfrm>
            <a:prstGeom prst="rect">
              <a:avLst/>
            </a:prstGeom>
            <a:ln>
              <a:noFill/>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2507226"/>
              <a:ext cx="3318387" cy="1253613"/>
            </a:xfrm>
            <a:prstGeom prst="rect">
              <a:avLst/>
            </a:prstGeom>
            <a:ln>
              <a:noFill/>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3760839"/>
              <a:ext cx="3318387" cy="1253613"/>
            </a:xfrm>
            <a:prstGeom prst="rect">
              <a:avLst/>
            </a:prstGeom>
            <a:ln>
              <a:noFill/>
            </a:ln>
            <a:extLst>
              <a:ext uri="{53640926-AAD7-44D8-BBD7-CCE9431645EC}">
                <a14:shadowObscured xmlns:a14="http://schemas.microsoft.com/office/drawing/2010/main"/>
              </a:ext>
            </a:extLst>
          </p:spPr>
        </p:pic>
      </p:grpSp>
      <p:sp>
        <p:nvSpPr>
          <p:cNvPr id="5" name="Text Box 2"/>
          <p:cNvSpPr txBox="1">
            <a:spLocks noChangeArrowheads="1"/>
          </p:cNvSpPr>
          <p:nvPr/>
        </p:nvSpPr>
        <p:spPr bwMode="auto">
          <a:xfrm>
            <a:off x="1988840" y="263149"/>
            <a:ext cx="2165191" cy="3047835"/>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100" dirty="0">
                <a:effectLst/>
                <a:latin typeface="Calibri"/>
                <a:ea typeface="Calibri"/>
                <a:cs typeface="Times New Roman"/>
              </a:rPr>
              <a:t> </a:t>
            </a:r>
            <a:r>
              <a:rPr lang="en-GB" sz="1600" b="1" dirty="0" smtClean="0">
                <a:effectLst/>
                <a:latin typeface="Trebuchet MS" panose="020B0603020202020204" pitchFamily="34" charset="0"/>
                <a:ea typeface="Calibri"/>
                <a:cs typeface="Times New Roman"/>
              </a:rPr>
              <a:t>STOP 2:</a:t>
            </a:r>
          </a:p>
          <a:p>
            <a:pPr>
              <a:spcAft>
                <a:spcPts val="0"/>
              </a:spcAft>
            </a:pPr>
            <a:r>
              <a:rPr lang="en-GB" sz="1600" dirty="0" smtClean="0">
                <a:latin typeface="Trebuchet MS" panose="020B0603020202020204" pitchFamily="34" charset="0"/>
                <a:ea typeface="Calibri"/>
                <a:cs typeface="Times New Roman"/>
              </a:rPr>
              <a:t>World War 2 Pillbox</a:t>
            </a:r>
          </a:p>
          <a:p>
            <a:pPr>
              <a:spcAft>
                <a:spcPts val="0"/>
              </a:spcAft>
            </a:pPr>
            <a:endParaRPr lang="en-GB" sz="1600" dirty="0">
              <a:effectLst/>
              <a:latin typeface="Trebuchet MS" panose="020B0603020202020204" pitchFamily="34" charset="0"/>
              <a:ea typeface="Calibri"/>
              <a:cs typeface="Times New Roman"/>
            </a:endParaRPr>
          </a:p>
          <a:p>
            <a:pPr>
              <a:spcAft>
                <a:spcPts val="0"/>
              </a:spcAft>
            </a:pPr>
            <a:r>
              <a:rPr lang="en-GB" sz="1600" dirty="0" smtClean="0">
                <a:latin typeface="Trebuchet MS" panose="020B0603020202020204" pitchFamily="34" charset="0"/>
                <a:ea typeface="Calibri"/>
                <a:cs typeface="Times New Roman"/>
              </a:rPr>
              <a:t>This square box was built by the local Home Guard to look out for enemy ships. Soldiers kept watch the same way as medieval soldiers had done hundreds of years before.  </a:t>
            </a:r>
            <a:endParaRPr lang="en-GB" sz="1100" dirty="0">
              <a:effectLst/>
              <a:latin typeface="Trebuchet MS" panose="020B0603020202020204" pitchFamily="34" charset="0"/>
              <a:ea typeface="Calibri"/>
              <a:cs typeface="Times New Roman"/>
            </a:endParaRPr>
          </a:p>
        </p:txBody>
      </p:sp>
      <p:sp>
        <p:nvSpPr>
          <p:cNvPr id="17" name="Text Box 2"/>
          <p:cNvSpPr txBox="1">
            <a:spLocks noChangeArrowheads="1"/>
          </p:cNvSpPr>
          <p:nvPr/>
        </p:nvSpPr>
        <p:spPr bwMode="auto">
          <a:xfrm>
            <a:off x="231529" y="3460958"/>
            <a:ext cx="6317722" cy="3004210"/>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endParaRPr lang="en-GB" sz="1100" dirty="0" smtClean="0">
              <a:latin typeface="Trebuchet MS" panose="020B0603020202020204" pitchFamily="34" charset="0"/>
              <a:ea typeface="Calibri"/>
              <a:cs typeface="Times New Roman"/>
            </a:endParaRPr>
          </a:p>
          <a:p>
            <a:pPr>
              <a:spcAft>
                <a:spcPts val="0"/>
              </a:spcAft>
            </a:pPr>
            <a:endParaRPr lang="en-GB" sz="1100" dirty="0">
              <a:latin typeface="Trebuchet MS" panose="020B0603020202020204" pitchFamily="34" charset="0"/>
              <a:ea typeface="Calibri"/>
              <a:cs typeface="Times New Roman"/>
            </a:endParaRPr>
          </a:p>
          <a:p>
            <a:pPr>
              <a:spcAft>
                <a:spcPts val="0"/>
              </a:spcAft>
            </a:pPr>
            <a:endParaRPr lang="en-GB" sz="1100" dirty="0" smtClean="0">
              <a:latin typeface="Trebuchet MS" panose="020B0603020202020204" pitchFamily="34" charset="0"/>
              <a:ea typeface="Calibri"/>
              <a:cs typeface="Times New Roman"/>
            </a:endParaRPr>
          </a:p>
          <a:p>
            <a:pPr>
              <a:spcAft>
                <a:spcPts val="0"/>
              </a:spcAft>
            </a:pPr>
            <a:endParaRPr lang="en-GB" sz="1100" dirty="0">
              <a:latin typeface="Trebuchet MS" panose="020B0603020202020204" pitchFamily="34" charset="0"/>
              <a:ea typeface="Calibri"/>
              <a:cs typeface="Times New Roman"/>
            </a:endParaRPr>
          </a:p>
          <a:p>
            <a:pPr>
              <a:spcAft>
                <a:spcPts val="0"/>
              </a:spcAft>
            </a:pPr>
            <a:endParaRPr lang="en-GB" sz="1100" dirty="0" smtClean="0">
              <a:latin typeface="Trebuchet MS" panose="020B0603020202020204" pitchFamily="34" charset="0"/>
              <a:ea typeface="Calibri"/>
              <a:cs typeface="Times New Roman"/>
            </a:endParaRPr>
          </a:p>
          <a:p>
            <a:pPr>
              <a:spcAft>
                <a:spcPts val="0"/>
              </a:spcAft>
            </a:pPr>
            <a:endParaRPr lang="en-GB" sz="1100" dirty="0">
              <a:latin typeface="Trebuchet MS" panose="020B0603020202020204" pitchFamily="34" charset="0"/>
              <a:ea typeface="Calibri"/>
              <a:cs typeface="Times New Roman"/>
            </a:endParaRPr>
          </a:p>
          <a:p>
            <a:pPr>
              <a:spcAft>
                <a:spcPts val="0"/>
              </a:spcAft>
            </a:pPr>
            <a:endParaRPr lang="en-GB" sz="1100" dirty="0" smtClean="0">
              <a:latin typeface="Trebuchet MS" panose="020B0603020202020204" pitchFamily="34" charset="0"/>
              <a:ea typeface="Calibri"/>
              <a:cs typeface="Times New Roman"/>
            </a:endParaRPr>
          </a:p>
          <a:p>
            <a:pPr>
              <a:spcAft>
                <a:spcPts val="0"/>
              </a:spcAft>
            </a:pPr>
            <a:endParaRPr lang="en-GB" sz="1100" dirty="0">
              <a:latin typeface="Trebuchet MS" panose="020B0603020202020204" pitchFamily="34" charset="0"/>
              <a:ea typeface="Calibri"/>
              <a:cs typeface="Times New Roman"/>
            </a:endParaRPr>
          </a:p>
          <a:p>
            <a:pPr>
              <a:spcAft>
                <a:spcPts val="0"/>
              </a:spcAft>
            </a:pPr>
            <a:endParaRPr lang="en-GB" sz="1100" dirty="0" smtClean="0">
              <a:latin typeface="Trebuchet MS" panose="020B0603020202020204" pitchFamily="34" charset="0"/>
              <a:ea typeface="Calibri"/>
              <a:cs typeface="Times New Roman"/>
            </a:endParaRPr>
          </a:p>
          <a:p>
            <a:pPr>
              <a:spcAft>
                <a:spcPts val="0"/>
              </a:spcAft>
            </a:pPr>
            <a:endParaRPr lang="en-GB" sz="1100" dirty="0" smtClean="0">
              <a:latin typeface="Trebuchet MS" panose="020B0603020202020204" pitchFamily="34" charset="0"/>
              <a:ea typeface="Calibri"/>
              <a:cs typeface="Times New Roman"/>
            </a:endParaRPr>
          </a:p>
          <a:p>
            <a:pPr>
              <a:spcAft>
                <a:spcPts val="0"/>
              </a:spcAft>
            </a:pPr>
            <a:endParaRPr lang="en-GB" sz="1100" dirty="0" smtClean="0">
              <a:latin typeface="Trebuchet MS" panose="020B0603020202020204" pitchFamily="34" charset="0"/>
              <a:ea typeface="Calibri"/>
              <a:cs typeface="Times New Roman"/>
            </a:endParaRPr>
          </a:p>
          <a:p>
            <a:pPr>
              <a:spcAft>
                <a:spcPts val="0"/>
              </a:spcAft>
            </a:pPr>
            <a:endParaRPr lang="en-GB" sz="1100" dirty="0" smtClean="0">
              <a:latin typeface="Trebuchet MS" panose="020B0603020202020204" pitchFamily="34" charset="0"/>
              <a:ea typeface="Calibri"/>
              <a:cs typeface="Times New Roman"/>
            </a:endParaRPr>
          </a:p>
          <a:p>
            <a:pPr>
              <a:spcAft>
                <a:spcPts val="0"/>
              </a:spcAft>
            </a:pPr>
            <a:endParaRPr lang="en-GB" sz="1100" dirty="0" smtClean="0">
              <a:latin typeface="Trebuchet MS" panose="020B0603020202020204" pitchFamily="34" charset="0"/>
              <a:ea typeface="Calibri"/>
              <a:cs typeface="Times New Roman"/>
            </a:endParaRPr>
          </a:p>
          <a:p>
            <a:pPr>
              <a:spcAft>
                <a:spcPts val="0"/>
              </a:spcAft>
            </a:pPr>
            <a:endParaRPr lang="en-GB" sz="1100" dirty="0">
              <a:latin typeface="Trebuchet MS" panose="020B0603020202020204" pitchFamily="34" charset="0"/>
              <a:ea typeface="Calibri"/>
              <a:cs typeface="Times New Roman"/>
            </a:endParaRPr>
          </a:p>
          <a:p>
            <a:pPr>
              <a:spcAft>
                <a:spcPts val="0"/>
              </a:spcAft>
            </a:pPr>
            <a:endParaRPr lang="en-GB" dirty="0" smtClean="0">
              <a:latin typeface="Trebuchet MS" panose="020B0603020202020204" pitchFamily="34" charset="0"/>
              <a:ea typeface="Calibri"/>
              <a:cs typeface="Times New Roman"/>
            </a:endParaRPr>
          </a:p>
          <a:p>
            <a:pPr algn="ctr">
              <a:spcAft>
                <a:spcPts val="0"/>
              </a:spcAft>
            </a:pPr>
            <a:r>
              <a:rPr lang="en-GB" sz="1500" dirty="0" smtClean="0">
                <a:latin typeface="Trebuchet MS" panose="020B0603020202020204" pitchFamily="34" charset="0"/>
                <a:ea typeface="Calibri"/>
                <a:cs typeface="Times New Roman"/>
              </a:rPr>
              <a:t>Describe what </a:t>
            </a:r>
            <a:r>
              <a:rPr lang="en-GB" sz="1500" dirty="0">
                <a:latin typeface="Trebuchet MS" panose="020B0603020202020204" pitchFamily="34" charset="0"/>
                <a:ea typeface="Calibri"/>
                <a:cs typeface="Times New Roman"/>
              </a:rPr>
              <a:t>you see, feel, hear, and </a:t>
            </a:r>
            <a:r>
              <a:rPr lang="en-GB" sz="1500" dirty="0" smtClean="0">
                <a:latin typeface="Trebuchet MS" panose="020B0603020202020204" pitchFamily="34" charset="0"/>
                <a:ea typeface="Calibri"/>
                <a:cs typeface="Times New Roman"/>
              </a:rPr>
              <a:t>smell</a:t>
            </a:r>
            <a:endParaRPr lang="en-GB" sz="1500" dirty="0">
              <a:effectLst/>
              <a:latin typeface="Trebuchet MS" panose="020B0603020202020204" pitchFamily="34" charset="0"/>
              <a:ea typeface="Calibri"/>
              <a:cs typeface="Times New Roman"/>
            </a:endParaRPr>
          </a:p>
        </p:txBody>
      </p:sp>
      <p:grpSp>
        <p:nvGrpSpPr>
          <p:cNvPr id="23" name="Group 22"/>
          <p:cNvGrpSpPr/>
          <p:nvPr/>
        </p:nvGrpSpPr>
        <p:grpSpPr>
          <a:xfrm>
            <a:off x="3523471" y="6669764"/>
            <a:ext cx="3025781" cy="2963756"/>
            <a:chOff x="0" y="0"/>
            <a:chExt cx="3318387" cy="5014452"/>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3318387" cy="1253613"/>
            </a:xfrm>
            <a:prstGeom prst="rect">
              <a:avLst/>
            </a:prstGeom>
            <a:ln>
              <a:noFill/>
            </a:ln>
            <a:extLst>
              <a:ext uri="{53640926-AAD7-44D8-BBD7-CCE9431645EC}">
                <a14:shadowObscured xmlns:a14="http://schemas.microsoft.com/office/drawing/2010/main"/>
              </a:ext>
            </a:extLst>
          </p:spPr>
        </p:pic>
        <p:pic>
          <p:nvPicPr>
            <p:cNvPr id="25" name="Picture 2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1253613"/>
              <a:ext cx="3318387" cy="1253613"/>
            </a:xfrm>
            <a:prstGeom prst="rect">
              <a:avLst/>
            </a:prstGeom>
            <a:ln>
              <a:noFill/>
            </a:ln>
            <a:extLst>
              <a:ext uri="{53640926-AAD7-44D8-BBD7-CCE9431645EC}">
                <a14:shadowObscured xmlns:a14="http://schemas.microsoft.com/office/drawing/2010/main"/>
              </a:ext>
            </a:extLst>
          </p:spPr>
        </p:pic>
        <p:pic>
          <p:nvPicPr>
            <p:cNvPr id="26" name="Picture 2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2507226"/>
              <a:ext cx="3318387" cy="1253613"/>
            </a:xfrm>
            <a:prstGeom prst="rect">
              <a:avLst/>
            </a:prstGeom>
            <a:ln>
              <a:noFill/>
            </a:ln>
            <a:extLst>
              <a:ext uri="{53640926-AAD7-44D8-BBD7-CCE9431645EC}">
                <a14:shadowObscured xmlns:a14="http://schemas.microsoft.com/office/drawing/2010/main"/>
              </a:ext>
            </a:extLst>
          </p:spPr>
        </p:pic>
        <p:pic>
          <p:nvPicPr>
            <p:cNvPr id="27" name="Picture 2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3760839"/>
              <a:ext cx="3318387" cy="1253613"/>
            </a:xfrm>
            <a:prstGeom prst="rect">
              <a:avLst/>
            </a:prstGeom>
            <a:ln>
              <a:noFill/>
            </a:ln>
            <a:extLst>
              <a:ext uri="{53640926-AAD7-44D8-BBD7-CCE9431645EC}">
                <a14:shadowObscured xmlns:a14="http://schemas.microsoft.com/office/drawing/2010/main"/>
              </a:ext>
            </a:extLst>
          </p:spPr>
        </p:pic>
      </p:grpSp>
      <p:sp>
        <p:nvSpPr>
          <p:cNvPr id="19" name="Text Box 2"/>
          <p:cNvSpPr txBox="1">
            <a:spLocks noChangeArrowheads="1"/>
          </p:cNvSpPr>
          <p:nvPr/>
        </p:nvSpPr>
        <p:spPr bwMode="auto">
          <a:xfrm>
            <a:off x="3523471" y="6669764"/>
            <a:ext cx="3025780" cy="2963756"/>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dirty="0" smtClean="0">
                <a:effectLst/>
                <a:latin typeface="Trebuchet MS" panose="020B0603020202020204" pitchFamily="34" charset="0"/>
                <a:ea typeface="Calibri"/>
                <a:cs typeface="Times New Roman"/>
              </a:rPr>
              <a:t>Imagine you are one of the Home Guard. Take it in turns to go inside the Pillbox and look out for the enemy. Make sure you do not sound the alarm accidentally. The word may get back to the airfield and we will see our pilots overhead ready to attack. </a:t>
            </a:r>
            <a:endParaRPr lang="en-GB" dirty="0">
              <a:effectLst/>
              <a:latin typeface="Trebuchet MS" panose="020B0603020202020204" pitchFamily="34" charset="0"/>
              <a:ea typeface="Calibri"/>
              <a:cs typeface="Times New Roman"/>
            </a:endParaRPr>
          </a:p>
        </p:txBody>
      </p:sp>
      <p:pic>
        <p:nvPicPr>
          <p:cNvPr id="4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144" y="238546"/>
            <a:ext cx="1560375" cy="305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Users\camun\Documents\Claire's Files\Cardigan Castle Project\Cardigan-Castle-Logo.png"/>
          <p:cNvPicPr/>
          <p:nvPr/>
        </p:nvPicPr>
        <p:blipFill>
          <a:blip r:embed="rId4" cstate="print">
            <a:extLst>
              <a:ext uri="{28A0092B-C50C-407E-A947-70E740481C1C}">
                <a14:useLocalDpi xmlns:a14="http://schemas.microsoft.com/office/drawing/2010/main"/>
              </a:ext>
            </a:extLst>
          </a:blip>
          <a:srcRect/>
          <a:stretch>
            <a:fillRect/>
          </a:stretch>
        </p:blipFill>
        <p:spPr bwMode="auto">
          <a:xfrm>
            <a:off x="433849" y="469616"/>
            <a:ext cx="1202964" cy="1363072"/>
          </a:xfrm>
          <a:prstGeom prst="rect">
            <a:avLst/>
          </a:prstGeom>
          <a:noFill/>
          <a:ln>
            <a:noFill/>
          </a:ln>
        </p:spPr>
      </p:pic>
      <p:pic>
        <p:nvPicPr>
          <p:cNvPr id="102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79058" y="263150"/>
            <a:ext cx="2270194" cy="3031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31529" y="6669764"/>
            <a:ext cx="3158862" cy="2963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55624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rotWithShape="1">
          <a:blip r:embed="rId2" cstate="print">
            <a:extLst>
              <a:ext uri="{28A0092B-C50C-407E-A947-70E740481C1C}">
                <a14:useLocalDpi xmlns:a14="http://schemas.microsoft.com/office/drawing/2010/main"/>
              </a:ext>
            </a:extLst>
          </a:blip>
          <a:srcRect/>
          <a:stretch/>
        </p:blipFill>
        <p:spPr bwMode="auto">
          <a:xfrm>
            <a:off x="1916833" y="3008784"/>
            <a:ext cx="4618102" cy="1368153"/>
          </a:xfrm>
          <a:prstGeom prst="rect">
            <a:avLst/>
          </a:prstGeom>
          <a:ln>
            <a:noFill/>
          </a:ln>
          <a:extLst>
            <a:ext uri="{53640926-AAD7-44D8-BBD7-CCE9431645EC}">
              <a14:shadowObscured xmlns:a14="http://schemas.microsoft.com/office/drawing/2010/main"/>
            </a:ext>
          </a:extLst>
        </p:spPr>
      </p:pic>
      <p:sp>
        <p:nvSpPr>
          <p:cNvPr id="5" name="Text Box 2"/>
          <p:cNvSpPr txBox="1">
            <a:spLocks noChangeArrowheads="1"/>
          </p:cNvSpPr>
          <p:nvPr/>
        </p:nvSpPr>
        <p:spPr bwMode="auto">
          <a:xfrm>
            <a:off x="1916833" y="3006712"/>
            <a:ext cx="4618101" cy="1368153"/>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lvl="0"/>
            <a:r>
              <a:rPr lang="en-GB" sz="1100" dirty="0" smtClean="0">
                <a:effectLst/>
                <a:latin typeface="Calibri"/>
                <a:ea typeface="Calibri"/>
                <a:cs typeface="Times New Roman"/>
              </a:rPr>
              <a:t> </a:t>
            </a:r>
            <a:r>
              <a:rPr lang="en-GB" sz="1600" b="1" dirty="0" smtClean="0">
                <a:solidFill>
                  <a:prstClr val="black"/>
                </a:solidFill>
                <a:latin typeface="Trebuchet MS" panose="020B0603020202020204" pitchFamily="34" charset="0"/>
                <a:ea typeface="Calibri"/>
                <a:cs typeface="Times New Roman"/>
              </a:rPr>
              <a:t>STOP 3: </a:t>
            </a:r>
            <a:r>
              <a:rPr lang="en-GB" sz="1600" dirty="0" smtClean="0">
                <a:solidFill>
                  <a:prstClr val="black"/>
                </a:solidFill>
                <a:latin typeface="Trebuchet MS" panose="020B0603020202020204" pitchFamily="34" charset="0"/>
                <a:ea typeface="Calibri"/>
                <a:cs typeface="Times New Roman"/>
              </a:rPr>
              <a:t>Southeast Tower</a:t>
            </a:r>
          </a:p>
          <a:p>
            <a:pPr lvl="0"/>
            <a:r>
              <a:rPr lang="en-GB" sz="1600" dirty="0" smtClean="0">
                <a:solidFill>
                  <a:prstClr val="black"/>
                </a:solidFill>
                <a:latin typeface="Trebuchet MS" panose="020B0603020202020204" pitchFamily="34" charset="0"/>
                <a:ea typeface="Calibri"/>
                <a:cs typeface="Times New Roman"/>
              </a:rPr>
              <a:t>Cardigan Castle came under attack in 1644. It was a very dangerous place to visit with cannons firing and musket balls whizzing past your head all the time. </a:t>
            </a:r>
          </a:p>
          <a:p>
            <a:pPr lvl="0"/>
            <a:endParaRPr lang="en-GB" sz="1600" dirty="0" smtClean="0">
              <a:solidFill>
                <a:prstClr val="black"/>
              </a:solidFill>
              <a:latin typeface="Trebuchet MS" panose="020B0603020202020204" pitchFamily="34" charset="0"/>
              <a:ea typeface="Calibri"/>
              <a:cs typeface="Times New Roman"/>
            </a:endParaRPr>
          </a:p>
          <a:p>
            <a:pPr lvl="0"/>
            <a:endParaRPr lang="en-GB" sz="1600" dirty="0">
              <a:solidFill>
                <a:prstClr val="black"/>
              </a:solidFill>
              <a:latin typeface="Trebuchet MS" panose="020B0603020202020204" pitchFamily="34" charset="0"/>
              <a:ea typeface="Calibri"/>
              <a:cs typeface="Times New Roman"/>
            </a:endParaRPr>
          </a:p>
          <a:p>
            <a:pPr lvl="0"/>
            <a:endParaRPr lang="en-GB" sz="1600" dirty="0">
              <a:solidFill>
                <a:prstClr val="black"/>
              </a:solidFill>
              <a:latin typeface="Trebuchet MS" panose="020B0603020202020204" pitchFamily="34" charset="0"/>
              <a:ea typeface="Calibri"/>
              <a:cs typeface="Times New Roman"/>
            </a:endParaRPr>
          </a:p>
        </p:txBody>
      </p:sp>
      <p:sp>
        <p:nvSpPr>
          <p:cNvPr id="17" name="Text Box 2"/>
          <p:cNvSpPr txBox="1">
            <a:spLocks noChangeArrowheads="1"/>
          </p:cNvSpPr>
          <p:nvPr/>
        </p:nvSpPr>
        <p:spPr bwMode="auto">
          <a:xfrm>
            <a:off x="255145" y="4520952"/>
            <a:ext cx="6279789" cy="969572"/>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dirty="0" smtClean="0">
                <a:latin typeface="Trebuchet MS" panose="020B0603020202020204" pitchFamily="34" charset="0"/>
                <a:ea typeface="Calibri"/>
                <a:cs typeface="Times New Roman"/>
              </a:rPr>
              <a:t>Listen to the short story your teacher tells about the Civil War. Look closely at the tower after the story has finished. Can you see where the cannonball hit the tower?</a:t>
            </a:r>
            <a:endParaRPr lang="en-GB" sz="2000" dirty="0" smtClean="0">
              <a:effectLst/>
              <a:latin typeface="Trebuchet MS" panose="020B0603020202020204" pitchFamily="34" charset="0"/>
              <a:ea typeface="Calibri"/>
              <a:cs typeface="Times New Roman"/>
            </a:endParaRPr>
          </a:p>
          <a:p>
            <a:pPr>
              <a:spcAft>
                <a:spcPts val="0"/>
              </a:spcAft>
            </a:pPr>
            <a:endParaRPr lang="en-GB" sz="1100" dirty="0">
              <a:effectLst/>
              <a:latin typeface="Trebuchet MS" panose="020B0603020202020204" pitchFamily="34" charset="0"/>
              <a:ea typeface="Calibri"/>
              <a:cs typeface="Times New Roman"/>
            </a:endParaRPr>
          </a:p>
        </p:txBody>
      </p:sp>
      <p:pic>
        <p:nvPicPr>
          <p:cNvPr id="4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144" y="448544"/>
            <a:ext cx="1560375" cy="3962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Users\camun\Documents\Claire's Files\Cardigan Castle Project\Cardigan-Castle-Logo.png"/>
          <p:cNvPicPr/>
          <p:nvPr/>
        </p:nvPicPr>
        <p:blipFill>
          <a:blip r:embed="rId4" cstate="print">
            <a:extLst>
              <a:ext uri="{28A0092B-C50C-407E-A947-70E740481C1C}">
                <a14:useLocalDpi xmlns:a14="http://schemas.microsoft.com/office/drawing/2010/main"/>
              </a:ext>
            </a:extLst>
          </a:blip>
          <a:srcRect/>
          <a:stretch>
            <a:fillRect/>
          </a:stretch>
        </p:blipFill>
        <p:spPr bwMode="auto">
          <a:xfrm>
            <a:off x="433849" y="647566"/>
            <a:ext cx="1202964" cy="1363072"/>
          </a:xfrm>
          <a:prstGeom prst="rect">
            <a:avLst/>
          </a:prstGeom>
          <a:noFill/>
          <a:ln>
            <a:noFill/>
          </a:ln>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789040" y="475595"/>
            <a:ext cx="2745893" cy="2423108"/>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55144" y="5673080"/>
            <a:ext cx="6279789" cy="376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916832" y="475595"/>
            <a:ext cx="1760962" cy="2423107"/>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55624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988840" y="263149"/>
            <a:ext cx="2165191" cy="3047835"/>
            <a:chOff x="0" y="0"/>
            <a:chExt cx="3318387" cy="5014452"/>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3318387" cy="1253613"/>
            </a:xfrm>
            <a:prstGeom prst="rect">
              <a:avLst/>
            </a:prstGeom>
            <a:ln>
              <a:noFill/>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1253613"/>
              <a:ext cx="3318387" cy="1253613"/>
            </a:xfrm>
            <a:prstGeom prst="rect">
              <a:avLst/>
            </a:prstGeom>
            <a:ln>
              <a:noFill/>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2507226"/>
              <a:ext cx="3318387" cy="1253613"/>
            </a:xfrm>
            <a:prstGeom prst="rect">
              <a:avLst/>
            </a:prstGeom>
            <a:ln>
              <a:noFill/>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3760839"/>
              <a:ext cx="3318387" cy="1253613"/>
            </a:xfrm>
            <a:prstGeom prst="rect">
              <a:avLst/>
            </a:prstGeom>
            <a:ln>
              <a:noFill/>
            </a:ln>
            <a:extLst>
              <a:ext uri="{53640926-AAD7-44D8-BBD7-CCE9431645EC}">
                <a14:shadowObscured xmlns:a14="http://schemas.microsoft.com/office/drawing/2010/main"/>
              </a:ext>
            </a:extLst>
          </p:spPr>
        </p:pic>
      </p:grpSp>
      <p:pic>
        <p:nvPicPr>
          <p:cNvPr id="21" name="Picture 20"/>
          <p:cNvPicPr/>
          <p:nvPr/>
        </p:nvPicPr>
        <p:blipFill rotWithShape="1">
          <a:blip r:embed="rId3" cstate="print">
            <a:extLst>
              <a:ext uri="{28A0092B-C50C-407E-A947-70E740481C1C}">
                <a14:useLocalDpi xmlns:a14="http://schemas.microsoft.com/office/drawing/2010/main"/>
              </a:ext>
            </a:extLst>
          </a:blip>
          <a:srcRect/>
          <a:stretch/>
        </p:blipFill>
        <p:spPr bwMode="auto">
          <a:xfrm>
            <a:off x="255144" y="3512840"/>
            <a:ext cx="6294105" cy="699955"/>
          </a:xfrm>
          <a:prstGeom prst="rect">
            <a:avLst/>
          </a:prstGeom>
          <a:ln>
            <a:noFill/>
          </a:ln>
          <a:extLst>
            <a:ext uri="{53640926-AAD7-44D8-BBD7-CCE9431645EC}">
              <a14:shadowObscured xmlns:a14="http://schemas.microsoft.com/office/drawing/2010/main"/>
            </a:ext>
          </a:extLst>
        </p:spPr>
      </p:pic>
      <p:sp>
        <p:nvSpPr>
          <p:cNvPr id="5" name="Text Box 2"/>
          <p:cNvSpPr txBox="1">
            <a:spLocks noChangeArrowheads="1"/>
          </p:cNvSpPr>
          <p:nvPr/>
        </p:nvSpPr>
        <p:spPr bwMode="auto">
          <a:xfrm>
            <a:off x="1965394" y="268004"/>
            <a:ext cx="2188637" cy="3043529"/>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600" b="1" dirty="0" smtClean="0">
                <a:solidFill>
                  <a:prstClr val="black"/>
                </a:solidFill>
                <a:latin typeface="Trebuchet MS" panose="020B0603020202020204" pitchFamily="34" charset="0"/>
                <a:ea typeface="Calibri"/>
                <a:cs typeface="Times New Roman"/>
              </a:rPr>
              <a:t>STOP 4:</a:t>
            </a:r>
          </a:p>
          <a:p>
            <a:pPr>
              <a:spcAft>
                <a:spcPts val="0"/>
              </a:spcAft>
            </a:pPr>
            <a:r>
              <a:rPr lang="en-GB" sz="1600" dirty="0" smtClean="0">
                <a:solidFill>
                  <a:prstClr val="black"/>
                </a:solidFill>
                <a:effectLst/>
                <a:latin typeface="Trebuchet MS" panose="020B0603020202020204" pitchFamily="34" charset="0"/>
                <a:ea typeface="Calibri"/>
                <a:cs typeface="Times New Roman"/>
              </a:rPr>
              <a:t>Whalebone Archway</a:t>
            </a:r>
          </a:p>
          <a:p>
            <a:pPr>
              <a:spcAft>
                <a:spcPts val="0"/>
              </a:spcAft>
            </a:pPr>
            <a:endParaRPr lang="en-GB" sz="1600" dirty="0">
              <a:solidFill>
                <a:prstClr val="black"/>
              </a:solidFill>
              <a:latin typeface="Trebuchet MS" panose="020B0603020202020204" pitchFamily="34" charset="0"/>
              <a:ea typeface="Calibri"/>
              <a:cs typeface="Times New Roman"/>
            </a:endParaRPr>
          </a:p>
          <a:p>
            <a:pPr>
              <a:spcAft>
                <a:spcPts val="0"/>
              </a:spcAft>
            </a:pPr>
            <a:r>
              <a:rPr lang="en-GB" sz="1600" dirty="0" smtClean="0">
                <a:solidFill>
                  <a:prstClr val="black"/>
                </a:solidFill>
                <a:effectLst/>
                <a:latin typeface="Trebuchet MS" panose="020B0603020202020204" pitchFamily="34" charset="0"/>
                <a:ea typeface="Calibri"/>
                <a:cs typeface="Times New Roman"/>
              </a:rPr>
              <a:t>This arch is made from the jawbone of a Wright Whale. It was a wedding gift from a sea captain in the 1860’s. </a:t>
            </a:r>
            <a:r>
              <a:rPr lang="en-GB" sz="1600" dirty="0" smtClean="0">
                <a:solidFill>
                  <a:prstClr val="black"/>
                </a:solidFill>
                <a:latin typeface="Trebuchet MS" panose="020B0603020202020204" pitchFamily="34" charset="0"/>
                <a:ea typeface="Calibri"/>
                <a:cs typeface="Times New Roman"/>
              </a:rPr>
              <a:t>The arch was placed here to frame the view of the river behind it. </a:t>
            </a:r>
            <a:endParaRPr lang="en-GB" sz="1600" dirty="0" smtClean="0">
              <a:solidFill>
                <a:prstClr val="black"/>
              </a:solidFill>
              <a:effectLst/>
              <a:latin typeface="Trebuchet MS" panose="020B0603020202020204" pitchFamily="34" charset="0"/>
              <a:ea typeface="Calibri"/>
              <a:cs typeface="Times New Roman"/>
            </a:endParaRPr>
          </a:p>
          <a:p>
            <a:pPr>
              <a:spcAft>
                <a:spcPts val="0"/>
              </a:spcAft>
            </a:pPr>
            <a:endParaRPr lang="en-GB" sz="1600" dirty="0">
              <a:solidFill>
                <a:prstClr val="black"/>
              </a:solidFill>
              <a:latin typeface="Trebuchet MS" panose="020B0603020202020204" pitchFamily="34" charset="0"/>
              <a:ea typeface="Calibri"/>
              <a:cs typeface="Times New Roman"/>
            </a:endParaRPr>
          </a:p>
          <a:p>
            <a:pPr>
              <a:spcAft>
                <a:spcPts val="0"/>
              </a:spcAft>
            </a:pPr>
            <a:endParaRPr lang="en-GB" sz="1100" dirty="0">
              <a:effectLst/>
              <a:latin typeface="Calibri"/>
              <a:ea typeface="Calibri"/>
              <a:cs typeface="Times New Roman"/>
            </a:endParaRPr>
          </a:p>
        </p:txBody>
      </p:sp>
      <p:sp>
        <p:nvSpPr>
          <p:cNvPr id="19" name="Text Box 2"/>
          <p:cNvSpPr txBox="1">
            <a:spLocks noChangeArrowheads="1"/>
          </p:cNvSpPr>
          <p:nvPr/>
        </p:nvSpPr>
        <p:spPr bwMode="auto">
          <a:xfrm>
            <a:off x="4283336" y="4415079"/>
            <a:ext cx="2265914" cy="5218441"/>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endParaRPr lang="en-GB" sz="1400" dirty="0" smtClean="0">
              <a:latin typeface="Trebuchet MS" panose="020B0603020202020204" pitchFamily="34" charset="0"/>
              <a:ea typeface="Calibri"/>
              <a:cs typeface="Times New Roman"/>
            </a:endParaRPr>
          </a:p>
          <a:p>
            <a:endParaRPr lang="en-GB" sz="1400" dirty="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endParaRPr lang="en-GB" sz="1400" dirty="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endParaRPr lang="en-GB" sz="1400" dirty="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endParaRPr lang="en-GB" sz="1400" dirty="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endParaRPr lang="en-GB" sz="1400" dirty="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endParaRPr lang="en-GB" sz="1400" dirty="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endParaRPr lang="en-GB" sz="1400" dirty="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endParaRPr lang="en-GB" sz="1400" dirty="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endParaRPr lang="en-GB" sz="1400" dirty="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endParaRPr lang="en-GB" sz="1400" dirty="0" smtClean="0">
              <a:latin typeface="Trebuchet MS" panose="020B0603020202020204" pitchFamily="34" charset="0"/>
              <a:ea typeface="Calibri"/>
              <a:cs typeface="Times New Roman"/>
            </a:endParaRPr>
          </a:p>
          <a:p>
            <a:r>
              <a:rPr lang="en-GB" sz="1600" dirty="0" smtClean="0">
                <a:latin typeface="Trebuchet MS" panose="020B0603020202020204" pitchFamily="34" charset="0"/>
                <a:ea typeface="Calibri"/>
                <a:cs typeface="Times New Roman"/>
              </a:rPr>
              <a:t>Use this </a:t>
            </a:r>
            <a:r>
              <a:rPr lang="en-GB" sz="1600" dirty="0">
                <a:latin typeface="Trebuchet MS" panose="020B0603020202020204" pitchFamily="34" charset="0"/>
                <a:ea typeface="Calibri"/>
                <a:cs typeface="Times New Roman"/>
              </a:rPr>
              <a:t>box </a:t>
            </a:r>
            <a:r>
              <a:rPr lang="en-GB" sz="1600" dirty="0" smtClean="0">
                <a:latin typeface="Trebuchet MS" panose="020B0603020202020204" pitchFamily="34" charset="0"/>
                <a:ea typeface="Calibri"/>
                <a:cs typeface="Times New Roman"/>
              </a:rPr>
              <a:t>to </a:t>
            </a:r>
            <a:r>
              <a:rPr lang="en-GB" sz="1600" dirty="0">
                <a:latin typeface="Trebuchet MS" panose="020B0603020202020204" pitchFamily="34" charset="0"/>
                <a:ea typeface="Calibri"/>
                <a:cs typeface="Times New Roman"/>
              </a:rPr>
              <a:t>write down the letters you can see. </a:t>
            </a:r>
            <a:endParaRPr lang="en-GB" sz="1600" dirty="0">
              <a:solidFill>
                <a:prstClr val="black"/>
              </a:solidFill>
              <a:latin typeface="Trebuchet MS" panose="020B0603020202020204" pitchFamily="34" charset="0"/>
              <a:ea typeface="Calibri"/>
              <a:cs typeface="Times New Roman"/>
            </a:endParaRPr>
          </a:p>
        </p:txBody>
      </p:sp>
      <p:pic>
        <p:nvPicPr>
          <p:cNvPr id="43"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144" y="238546"/>
            <a:ext cx="1560375" cy="305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Users\camun\Documents\Claire's Files\Cardigan Castle Project\Cardigan-Castle-Logo.png"/>
          <p:cNvPicPr/>
          <p:nvPr/>
        </p:nvPicPr>
        <p:blipFill>
          <a:blip r:embed="rId5" cstate="print">
            <a:extLst>
              <a:ext uri="{28A0092B-C50C-407E-A947-70E740481C1C}">
                <a14:useLocalDpi xmlns:a14="http://schemas.microsoft.com/office/drawing/2010/main"/>
              </a:ext>
            </a:extLst>
          </a:blip>
          <a:srcRect/>
          <a:stretch>
            <a:fillRect/>
          </a:stretch>
        </p:blipFill>
        <p:spPr bwMode="auto">
          <a:xfrm>
            <a:off x="433849" y="434030"/>
            <a:ext cx="1202964" cy="1363072"/>
          </a:xfrm>
          <a:prstGeom prst="rect">
            <a:avLst/>
          </a:prstGeom>
          <a:noFill/>
          <a:ln>
            <a:noFill/>
          </a:ln>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283336" y="268004"/>
            <a:ext cx="2265915" cy="3043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ext Box 2"/>
          <p:cNvSpPr txBox="1">
            <a:spLocks noChangeArrowheads="1"/>
          </p:cNvSpPr>
          <p:nvPr/>
        </p:nvSpPr>
        <p:spPr bwMode="auto">
          <a:xfrm>
            <a:off x="255145" y="3512841"/>
            <a:ext cx="6294105" cy="699954"/>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r>
              <a:rPr lang="en-GB" dirty="0" smtClean="0">
                <a:latin typeface="Trebuchet MS" panose="020B0603020202020204" pitchFamily="34" charset="0"/>
                <a:ea typeface="Calibri"/>
                <a:cs typeface="Times New Roman"/>
              </a:rPr>
              <a:t>There is something special about the Whalebone Archway, can you see what it is? </a:t>
            </a:r>
            <a:r>
              <a:rPr lang="en-GB" dirty="0">
                <a:latin typeface="Trebuchet MS" panose="020B0603020202020204" pitchFamily="34" charset="0"/>
                <a:ea typeface="Calibri"/>
                <a:cs typeface="Times New Roman"/>
              </a:rPr>
              <a:t> </a:t>
            </a:r>
            <a:r>
              <a:rPr lang="en-GB" dirty="0" smtClean="0">
                <a:latin typeface="Trebuchet MS" panose="020B0603020202020204" pitchFamily="34" charset="0"/>
                <a:ea typeface="Calibri"/>
                <a:cs typeface="Times New Roman"/>
              </a:rPr>
              <a:t>You may have to look closely! </a:t>
            </a:r>
            <a:endParaRPr lang="en-GB" sz="1600" dirty="0">
              <a:solidFill>
                <a:prstClr val="black"/>
              </a:solidFill>
              <a:latin typeface="Trebuchet MS" panose="020B0603020202020204" pitchFamily="34" charset="0"/>
              <a:ea typeface="Calibri"/>
              <a:cs typeface="Times New Roman"/>
            </a:endParaRPr>
          </a:p>
          <a:p>
            <a:pPr>
              <a:spcAft>
                <a:spcPts val="0"/>
              </a:spcAft>
            </a:pPr>
            <a:endParaRPr lang="en-GB" sz="1100" dirty="0">
              <a:effectLst/>
              <a:latin typeface="Calibri"/>
              <a:ea typeface="Calibri"/>
              <a:cs typeface="Times New Roman"/>
            </a:endParaRPr>
          </a:p>
        </p:txBody>
      </p:sp>
      <p:pic>
        <p:nvPicPr>
          <p:cNvPr id="3076"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0647" y="4415079"/>
            <a:ext cx="3893383" cy="5218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086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988840" y="263149"/>
            <a:ext cx="2232248" cy="3047835"/>
            <a:chOff x="0" y="0"/>
            <a:chExt cx="3318387" cy="5014452"/>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3318387" cy="1253613"/>
            </a:xfrm>
            <a:prstGeom prst="rect">
              <a:avLst/>
            </a:prstGeom>
            <a:ln>
              <a:noFill/>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1253613"/>
              <a:ext cx="3318387" cy="1253613"/>
            </a:xfrm>
            <a:prstGeom prst="rect">
              <a:avLst/>
            </a:prstGeom>
            <a:ln>
              <a:noFill/>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2507226"/>
              <a:ext cx="3318387" cy="1253613"/>
            </a:xfrm>
            <a:prstGeom prst="rect">
              <a:avLst/>
            </a:prstGeom>
            <a:ln>
              <a:noFill/>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3760839"/>
              <a:ext cx="3318387" cy="1253613"/>
            </a:xfrm>
            <a:prstGeom prst="rect">
              <a:avLst/>
            </a:prstGeom>
            <a:ln>
              <a:noFill/>
            </a:ln>
            <a:extLst>
              <a:ext uri="{53640926-AAD7-44D8-BBD7-CCE9431645EC}">
                <a14:shadowObscured xmlns:a14="http://schemas.microsoft.com/office/drawing/2010/main"/>
              </a:ext>
            </a:extLst>
          </p:spPr>
        </p:pic>
      </p:grpSp>
      <p:sp>
        <p:nvSpPr>
          <p:cNvPr id="5" name="Text Box 2"/>
          <p:cNvSpPr txBox="1">
            <a:spLocks noChangeArrowheads="1"/>
          </p:cNvSpPr>
          <p:nvPr/>
        </p:nvSpPr>
        <p:spPr bwMode="auto">
          <a:xfrm>
            <a:off x="1988840" y="263149"/>
            <a:ext cx="2232248" cy="3047835"/>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lvl="0"/>
            <a:r>
              <a:rPr lang="en-GB" sz="1100" dirty="0">
                <a:effectLst/>
                <a:latin typeface="Calibri"/>
                <a:ea typeface="Calibri"/>
                <a:cs typeface="Times New Roman"/>
              </a:rPr>
              <a:t> </a:t>
            </a:r>
            <a:r>
              <a:rPr lang="en-GB" sz="1600" b="1" dirty="0">
                <a:solidFill>
                  <a:prstClr val="black"/>
                </a:solidFill>
                <a:latin typeface="Trebuchet MS" panose="020B0603020202020204" pitchFamily="34" charset="0"/>
                <a:ea typeface="Calibri"/>
                <a:cs typeface="Times New Roman"/>
              </a:rPr>
              <a:t>STOP </a:t>
            </a:r>
            <a:r>
              <a:rPr lang="en-GB" sz="1600" b="1" dirty="0" smtClean="0">
                <a:solidFill>
                  <a:prstClr val="black"/>
                </a:solidFill>
                <a:latin typeface="Trebuchet MS" panose="020B0603020202020204" pitchFamily="34" charset="0"/>
                <a:ea typeface="Calibri"/>
                <a:cs typeface="Times New Roman"/>
              </a:rPr>
              <a:t>5:</a:t>
            </a:r>
            <a:endParaRPr lang="en-GB" sz="1600" b="1" dirty="0">
              <a:solidFill>
                <a:prstClr val="black"/>
              </a:solidFill>
              <a:latin typeface="Trebuchet MS" panose="020B0603020202020204" pitchFamily="34" charset="0"/>
              <a:ea typeface="Calibri"/>
              <a:cs typeface="Times New Roman"/>
            </a:endParaRPr>
          </a:p>
          <a:p>
            <a:pPr lvl="0"/>
            <a:r>
              <a:rPr lang="en-GB" sz="1600" dirty="0" smtClean="0">
                <a:solidFill>
                  <a:prstClr val="black"/>
                </a:solidFill>
                <a:latin typeface="Trebuchet MS" panose="020B0603020202020204" pitchFamily="34" charset="0"/>
                <a:ea typeface="Calibri"/>
                <a:cs typeface="Times New Roman"/>
              </a:rPr>
              <a:t>Eisteddfod Chair</a:t>
            </a:r>
          </a:p>
          <a:p>
            <a:pPr lvl="0"/>
            <a:endParaRPr lang="en-GB" sz="1600" dirty="0" smtClean="0">
              <a:solidFill>
                <a:prstClr val="black"/>
              </a:solidFill>
              <a:latin typeface="Trebuchet MS" panose="020B0603020202020204" pitchFamily="34" charset="0"/>
              <a:ea typeface="Calibri"/>
              <a:cs typeface="Times New Roman"/>
            </a:endParaRPr>
          </a:p>
          <a:p>
            <a:pPr lvl="0"/>
            <a:r>
              <a:rPr lang="en-GB" sz="1600" dirty="0" smtClean="0">
                <a:solidFill>
                  <a:prstClr val="black"/>
                </a:solidFill>
                <a:latin typeface="Trebuchet MS" panose="020B0603020202020204" pitchFamily="34" charset="0"/>
                <a:ea typeface="Calibri"/>
                <a:cs typeface="Times New Roman"/>
              </a:rPr>
              <a:t>This is the East Tower of Cardigan Castle. The stone steps at each side go down to the old toilets. They sat above the river so the water below washed the waste away. </a:t>
            </a:r>
          </a:p>
          <a:p>
            <a:pPr>
              <a:spcAft>
                <a:spcPts val="0"/>
              </a:spcAft>
            </a:pPr>
            <a:endParaRPr lang="en-GB" sz="1100" dirty="0">
              <a:effectLst/>
              <a:latin typeface="Calibri"/>
              <a:ea typeface="Calibri"/>
              <a:cs typeface="Times New Roman"/>
            </a:endParaRPr>
          </a:p>
          <a:p>
            <a:pPr>
              <a:spcAft>
                <a:spcPts val="0"/>
              </a:spcAft>
            </a:pPr>
            <a:endParaRPr lang="en-GB" sz="1100" dirty="0">
              <a:effectLst/>
              <a:latin typeface="Trebuchet MS" panose="020B0603020202020204" pitchFamily="34" charset="0"/>
              <a:ea typeface="Calibri"/>
              <a:cs typeface="Times New Roman"/>
            </a:endParaRPr>
          </a:p>
        </p:txBody>
      </p:sp>
      <p:pic>
        <p:nvPicPr>
          <p:cNvPr id="21" name="Picture 20"/>
          <p:cNvPicPr/>
          <p:nvPr/>
        </p:nvPicPr>
        <p:blipFill rotWithShape="1">
          <a:blip r:embed="rId3" cstate="print">
            <a:extLst>
              <a:ext uri="{28A0092B-C50C-407E-A947-70E740481C1C}">
                <a14:useLocalDpi xmlns:a14="http://schemas.microsoft.com/office/drawing/2010/main"/>
              </a:ext>
            </a:extLst>
          </a:blip>
          <a:srcRect/>
          <a:stretch/>
        </p:blipFill>
        <p:spPr bwMode="auto">
          <a:xfrm>
            <a:off x="279630" y="3460958"/>
            <a:ext cx="6317722" cy="1420033"/>
          </a:xfrm>
          <a:prstGeom prst="rect">
            <a:avLst/>
          </a:prstGeom>
          <a:ln>
            <a:noFill/>
          </a:ln>
          <a:extLst>
            <a:ext uri="{53640926-AAD7-44D8-BBD7-CCE9431645EC}">
              <a14:shadowObscured xmlns:a14="http://schemas.microsoft.com/office/drawing/2010/main"/>
            </a:ext>
          </a:extLst>
        </p:spPr>
      </p:pic>
      <p:sp>
        <p:nvSpPr>
          <p:cNvPr id="17" name="Text Box 2"/>
          <p:cNvSpPr txBox="1">
            <a:spLocks noChangeArrowheads="1"/>
          </p:cNvSpPr>
          <p:nvPr/>
        </p:nvSpPr>
        <p:spPr bwMode="auto">
          <a:xfrm>
            <a:off x="279632" y="3460958"/>
            <a:ext cx="6317720" cy="1420033"/>
          </a:xfrm>
          <a:prstGeom prst="rect">
            <a:avLst/>
          </a:prstGeom>
          <a:noFill/>
          <a:ln w="9525">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r>
              <a:rPr lang="en-GB" sz="1600" dirty="0" smtClean="0">
                <a:effectLst/>
                <a:latin typeface="Trebuchet MS" panose="020B0603020202020204" pitchFamily="34" charset="0"/>
                <a:ea typeface="Calibri"/>
                <a:cs typeface="Times New Roman"/>
              </a:rPr>
              <a:t>Lord Rhys </a:t>
            </a:r>
            <a:r>
              <a:rPr lang="en-GB" sz="1600" dirty="0" smtClean="0">
                <a:latin typeface="Trebuchet MS" panose="020B0603020202020204" pitchFamily="34" charset="0"/>
                <a:ea typeface="Calibri"/>
                <a:cs typeface="Times New Roman"/>
              </a:rPr>
              <a:t>held</a:t>
            </a:r>
            <a:r>
              <a:rPr lang="en-GB" sz="1600" dirty="0" smtClean="0">
                <a:effectLst/>
                <a:latin typeface="Trebuchet MS" panose="020B0603020202020204" pitchFamily="34" charset="0"/>
                <a:ea typeface="Calibri"/>
                <a:cs typeface="Times New Roman"/>
              </a:rPr>
              <a:t> the first Eisteddfod in 1176. During this special event, he gave a chair to a poet and a musician as a prize. </a:t>
            </a:r>
            <a:r>
              <a:rPr lang="en-GB" sz="1600" dirty="0" smtClean="0">
                <a:latin typeface="Trebuchet MS" panose="020B0603020202020204" pitchFamily="34" charset="0"/>
                <a:ea typeface="Calibri"/>
                <a:cs typeface="Times New Roman"/>
              </a:rPr>
              <a:t>The pictures  on the chair are symbols used to show what Lord Rhys was like. Describe the symbols you see with your teacher, and think about what they tell us about Lord Rhys. </a:t>
            </a:r>
            <a:endParaRPr lang="en-GB" sz="1600" dirty="0">
              <a:effectLst/>
              <a:latin typeface="Trebuchet MS" panose="020B0603020202020204" pitchFamily="34" charset="0"/>
              <a:ea typeface="Calibri"/>
              <a:cs typeface="Times New Roman"/>
            </a:endParaRPr>
          </a:p>
        </p:txBody>
      </p:sp>
      <p:sp>
        <p:nvSpPr>
          <p:cNvPr id="18" name="Text Box 2"/>
          <p:cNvSpPr txBox="1">
            <a:spLocks noChangeArrowheads="1"/>
          </p:cNvSpPr>
          <p:nvPr/>
        </p:nvSpPr>
        <p:spPr bwMode="auto">
          <a:xfrm>
            <a:off x="279632" y="5025008"/>
            <a:ext cx="6317720" cy="4536504"/>
          </a:xfrm>
          <a:prstGeom prst="rect">
            <a:avLst/>
          </a:prstGeom>
          <a:noFill/>
          <a:ln w="38100">
            <a:solidFill>
              <a:schemeClr val="bg1">
                <a:lumMod val="85000"/>
              </a:schemeClr>
            </a:solidFill>
            <a:miter lim="800000"/>
            <a:headEnd/>
            <a:tailEnd/>
          </a:ln>
        </p:spPr>
        <p:txBody>
          <a:bodyPr rot="0" vert="horz" wrap="square" lIns="91440" tIns="45720" rIns="91440" bIns="45720" anchor="t" anchorCtr="0">
            <a:noAutofit/>
          </a:bodyPr>
          <a:lstStyle/>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2000" dirty="0" smtClean="0">
              <a:latin typeface="Trebuchet MS" panose="020B0603020202020204" pitchFamily="34" charset="0"/>
              <a:ea typeface="Calibri"/>
              <a:cs typeface="Times New Roman"/>
            </a:endParaRPr>
          </a:p>
          <a:p>
            <a:pPr>
              <a:spcAft>
                <a:spcPts val="0"/>
              </a:spcAft>
            </a:pPr>
            <a:endParaRPr lang="en-GB" sz="1050" dirty="0" smtClean="0">
              <a:latin typeface="Trebuchet MS" panose="020B0603020202020204" pitchFamily="34" charset="0"/>
              <a:ea typeface="Calibri"/>
              <a:cs typeface="Times New Roman"/>
            </a:endParaRPr>
          </a:p>
          <a:p>
            <a:pPr algn="ctr">
              <a:spcAft>
                <a:spcPts val="0"/>
              </a:spcAft>
            </a:pPr>
            <a:r>
              <a:rPr lang="en-GB" dirty="0" smtClean="0">
                <a:latin typeface="Trebuchet MS" panose="020B0603020202020204" pitchFamily="34" charset="0"/>
                <a:ea typeface="Calibri"/>
                <a:cs typeface="Times New Roman"/>
              </a:rPr>
              <a:t>Draw 6 of the symbols you </a:t>
            </a:r>
            <a:r>
              <a:rPr lang="en-GB" dirty="0">
                <a:latin typeface="Trebuchet MS" panose="020B0603020202020204" pitchFamily="34" charset="0"/>
                <a:ea typeface="Calibri"/>
                <a:cs typeface="Times New Roman"/>
              </a:rPr>
              <a:t>see on the Eisteddfod </a:t>
            </a:r>
            <a:r>
              <a:rPr lang="en-GB" dirty="0" smtClean="0">
                <a:latin typeface="Trebuchet MS" panose="020B0603020202020204" pitchFamily="34" charset="0"/>
                <a:ea typeface="Calibri"/>
                <a:cs typeface="Times New Roman"/>
              </a:rPr>
              <a:t>Chair. There are many more symbols to spot. Can you see them? </a:t>
            </a:r>
            <a:endParaRPr lang="en-GB" dirty="0">
              <a:effectLst/>
              <a:latin typeface="Trebuchet MS" panose="020B0603020202020204" pitchFamily="34" charset="0"/>
              <a:ea typeface="Calibri"/>
              <a:cs typeface="Times New Roman"/>
            </a:endParaRPr>
          </a:p>
        </p:txBody>
      </p:sp>
      <p:pic>
        <p:nvPicPr>
          <p:cNvPr id="43"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144" y="238546"/>
            <a:ext cx="1560375" cy="305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Users\camun\Documents\Claire's Files\Cardigan Castle Project\Cardigan-Castle-Logo.png"/>
          <p:cNvPicPr/>
          <p:nvPr/>
        </p:nvPicPr>
        <p:blipFill>
          <a:blip r:embed="rId5" cstate="print">
            <a:extLst>
              <a:ext uri="{28A0092B-C50C-407E-A947-70E740481C1C}">
                <a14:useLocalDpi xmlns:a14="http://schemas.microsoft.com/office/drawing/2010/main"/>
              </a:ext>
            </a:extLst>
          </a:blip>
          <a:srcRect/>
          <a:stretch>
            <a:fillRect/>
          </a:stretch>
        </p:blipFill>
        <p:spPr bwMode="auto">
          <a:xfrm>
            <a:off x="433849" y="421843"/>
            <a:ext cx="1202964" cy="1363072"/>
          </a:xfrm>
          <a:prstGeom prst="rect">
            <a:avLst/>
          </a:prstGeom>
          <a:noFill/>
          <a:ln>
            <a:noFill/>
          </a:ln>
        </p:spPr>
      </p:pic>
      <p:pic>
        <p:nvPicPr>
          <p:cNvPr id="4100" name="Picture 4" descr="Image result for cardigan castle kitchen gardens"/>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326025" y="272480"/>
            <a:ext cx="2271328" cy="303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862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BA85932C3F7B499FC6E37E2E6F9E4A" ma:contentTypeVersion="8" ma:contentTypeDescription="Create a new document." ma:contentTypeScope="" ma:versionID="b0b5cea98d98aa8df1f02b168ebc22d0">
  <xsd:schema xmlns:xsd="http://www.w3.org/2001/XMLSchema" xmlns:xs="http://www.w3.org/2001/XMLSchema" xmlns:p="http://schemas.microsoft.com/office/2006/metadata/properties" xmlns:ns1="http://schemas.microsoft.com/sharepoint/v3" xmlns:ns2="11d2a098-f890-4fa1-9662-957163066669" xmlns:ns3="c37514d2-94a6-4299-89f8-04684a1d0a12" targetNamespace="http://schemas.microsoft.com/office/2006/metadata/properties" ma:root="true" ma:fieldsID="aef3a3f1b5ee1ba3be6044077b51c192" ns1:_="" ns2:_="" ns3:_="">
    <xsd:import namespace="http://schemas.microsoft.com/sharepoint/v3"/>
    <xsd:import namespace="11d2a098-f890-4fa1-9662-957163066669"/>
    <xsd:import namespace="c37514d2-94a6-4299-89f8-04684a1d0a12"/>
    <xsd:element name="properties">
      <xsd:complexType>
        <xsd:sequence>
          <xsd:element name="documentManagement">
            <xsd:complexType>
              <xsd:all>
                <xsd:element ref="ns2:SharedWithUsers" minOccurs="0"/>
                <xsd:element ref="ns1:IMAddres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ddress" ma:index="9" nillable="true" ma:displayName="IM Address" ma:internalName="IMAdd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d2a098-f890-4fa1-9662-95716306666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internalName="SharingHintHash" ma:readOnly="true">
      <xsd:simpleType>
        <xsd:restriction base="dms:Text"/>
      </xsd:simple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7514d2-94a6-4299-89f8-04684a1d0a1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ddress xmlns="http://schemas.microsoft.com/sharepoint/v3" xsi:nil="true"/>
  </documentManagement>
</p:properties>
</file>

<file path=customXml/itemProps1.xml><?xml version="1.0" encoding="utf-8"?>
<ds:datastoreItem xmlns:ds="http://schemas.openxmlformats.org/officeDocument/2006/customXml" ds:itemID="{4A19A2D9-44EB-45F4-83E8-F267A341A63C}"/>
</file>

<file path=customXml/itemProps2.xml><?xml version="1.0" encoding="utf-8"?>
<ds:datastoreItem xmlns:ds="http://schemas.openxmlformats.org/officeDocument/2006/customXml" ds:itemID="{B0F2AE82-B122-4AD0-8AD6-7D28323396E2}"/>
</file>

<file path=customXml/itemProps3.xml><?xml version="1.0" encoding="utf-8"?>
<ds:datastoreItem xmlns:ds="http://schemas.openxmlformats.org/officeDocument/2006/customXml" ds:itemID="{A065441C-C925-49BF-8606-1439A193BDF1}"/>
</file>

<file path=docProps/app.xml><?xml version="1.0" encoding="utf-8"?>
<Properties xmlns="http://schemas.openxmlformats.org/officeDocument/2006/extended-properties" xmlns:vt="http://schemas.openxmlformats.org/officeDocument/2006/docPropsVTypes">
  <Template>Couture</Template>
  <TotalTime>6338</TotalTime>
  <Words>5008</Words>
  <Application>Microsoft Macintosh PowerPoint</Application>
  <PresentationFormat>A4 Paper (210x297 mm)</PresentationFormat>
  <Paragraphs>638</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Calibri</vt:lpstr>
      <vt:lpstr>Times New Roman</vt:lpstr>
      <vt:lpstr>Trebuchet MS</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c.amundson</dc:creator>
  <cp:lastModifiedBy>Simon Lamble</cp:lastModifiedBy>
  <cp:revision>324</cp:revision>
  <dcterms:created xsi:type="dcterms:W3CDTF">2017-04-30T16:24:19Z</dcterms:created>
  <dcterms:modified xsi:type="dcterms:W3CDTF">2017-09-28T21:53:59Z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0x010100B4BA85932C3F7B499FC6E37E2E6F9E4A</vt:lpwstr>
  </property>
</Properties>
</file>